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16"/>
  </p:notesMasterIdLst>
  <p:sldIdLst>
    <p:sldId id="256" r:id="rId3"/>
    <p:sldId id="274" r:id="rId4"/>
    <p:sldId id="264" r:id="rId5"/>
    <p:sldId id="275" r:id="rId6"/>
    <p:sldId id="261" r:id="rId7"/>
    <p:sldId id="277" r:id="rId8"/>
    <p:sldId id="263" r:id="rId9"/>
    <p:sldId id="282" r:id="rId10"/>
    <p:sldId id="280" r:id="rId11"/>
    <p:sldId id="288" r:id="rId12"/>
    <p:sldId id="283" r:id="rId13"/>
    <p:sldId id="284" r:id="rId14"/>
    <p:sldId id="278" r:id="rId1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53B"/>
    <a:srgbClr val="3F7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4" autoAdjust="0"/>
    <p:restoredTop sz="91463"/>
  </p:normalViewPr>
  <p:slideViewPr>
    <p:cSldViewPr>
      <p:cViewPr varScale="1">
        <p:scale>
          <a:sx n="71" d="100"/>
          <a:sy n="71" d="100"/>
        </p:scale>
        <p:origin x="3176" y="30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C8290-F6A0-0D42-9074-B8EC29A58C33}" type="datetimeFigureOut">
              <a:rPr lang="en-US" smtClean="0"/>
              <a:t>1/14/22</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2939C-D860-1F4C-B052-7A0C6B166B73}" type="slidenum">
              <a:rPr lang="en-US" smtClean="0"/>
              <a:t>‹#›</a:t>
            </a:fld>
            <a:endParaRPr lang="en-US"/>
          </a:p>
        </p:txBody>
      </p:sp>
    </p:spTree>
    <p:extLst>
      <p:ext uri="{BB962C8B-B14F-4D97-AF65-F5344CB8AC3E}">
        <p14:creationId xmlns:p14="http://schemas.microsoft.com/office/powerpoint/2010/main" val="202440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2939C-D860-1F4C-B052-7A0C6B166B73}" type="slidenum">
              <a:rPr lang="en-US" smtClean="0"/>
              <a:t>11</a:t>
            </a:fld>
            <a:endParaRPr lang="en-US"/>
          </a:p>
        </p:txBody>
      </p:sp>
    </p:spTree>
    <p:extLst>
      <p:ext uri="{BB962C8B-B14F-4D97-AF65-F5344CB8AC3E}">
        <p14:creationId xmlns:p14="http://schemas.microsoft.com/office/powerpoint/2010/main" val="83596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337950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70725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3352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434D">
                  <a:tint val="75000"/>
                </a:srgbClr>
              </a:solidFill>
            </a:endParaRPr>
          </a:p>
        </p:txBody>
      </p:sp>
      <p:sp>
        <p:nvSpPr>
          <p:cNvPr id="6" name="Slide Number Placeholder 5"/>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48127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434D">
                  <a:tint val="75000"/>
                </a:srgbClr>
              </a:solidFill>
            </a:endParaRPr>
          </a:p>
        </p:txBody>
      </p:sp>
      <p:sp>
        <p:nvSpPr>
          <p:cNvPr id="6" name="Slide Number Placeholder 5"/>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4190034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434D">
                  <a:tint val="75000"/>
                </a:srgbClr>
              </a:solidFill>
            </a:endParaRPr>
          </a:p>
        </p:txBody>
      </p:sp>
      <p:sp>
        <p:nvSpPr>
          <p:cNvPr id="6" name="Slide Number Placeholder 5"/>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45682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6" name="Footer Placeholder 5"/>
          <p:cNvSpPr>
            <a:spLocks noGrp="1"/>
          </p:cNvSpPr>
          <p:nvPr>
            <p:ph type="ftr" sz="quarter" idx="11"/>
          </p:nvPr>
        </p:nvSpPr>
        <p:spPr/>
        <p:txBody>
          <a:bodyPr/>
          <a:lstStyle/>
          <a:p>
            <a:endParaRPr lang="en-GB" dirty="0">
              <a:solidFill>
                <a:srgbClr val="00434D">
                  <a:tint val="75000"/>
                </a:srgbClr>
              </a:solidFill>
            </a:endParaRPr>
          </a:p>
        </p:txBody>
      </p:sp>
      <p:sp>
        <p:nvSpPr>
          <p:cNvPr id="7" name="Slide Number Placeholder 6"/>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276252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8" name="Footer Placeholder 7"/>
          <p:cNvSpPr>
            <a:spLocks noGrp="1"/>
          </p:cNvSpPr>
          <p:nvPr>
            <p:ph type="ftr" sz="quarter" idx="11"/>
          </p:nvPr>
        </p:nvSpPr>
        <p:spPr/>
        <p:txBody>
          <a:bodyPr/>
          <a:lstStyle/>
          <a:p>
            <a:endParaRPr lang="en-GB" dirty="0">
              <a:solidFill>
                <a:srgbClr val="00434D">
                  <a:tint val="75000"/>
                </a:srgbClr>
              </a:solidFill>
            </a:endParaRPr>
          </a:p>
        </p:txBody>
      </p:sp>
      <p:sp>
        <p:nvSpPr>
          <p:cNvPr id="9" name="Slide Number Placeholder 8"/>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13700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4" name="Footer Placeholder 3"/>
          <p:cNvSpPr>
            <a:spLocks noGrp="1"/>
          </p:cNvSpPr>
          <p:nvPr>
            <p:ph type="ftr" sz="quarter" idx="11"/>
          </p:nvPr>
        </p:nvSpPr>
        <p:spPr/>
        <p:txBody>
          <a:bodyPr/>
          <a:lstStyle/>
          <a:p>
            <a:endParaRPr lang="en-GB" dirty="0">
              <a:solidFill>
                <a:srgbClr val="00434D">
                  <a:tint val="75000"/>
                </a:srgbClr>
              </a:solidFill>
            </a:endParaRPr>
          </a:p>
        </p:txBody>
      </p:sp>
      <p:sp>
        <p:nvSpPr>
          <p:cNvPr id="5" name="Slide Number Placeholder 4"/>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343921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3" name="Footer Placeholder 2"/>
          <p:cNvSpPr>
            <a:spLocks noGrp="1"/>
          </p:cNvSpPr>
          <p:nvPr>
            <p:ph type="ftr" sz="quarter" idx="11"/>
          </p:nvPr>
        </p:nvSpPr>
        <p:spPr/>
        <p:txBody>
          <a:bodyPr/>
          <a:lstStyle/>
          <a:p>
            <a:endParaRPr lang="en-GB" dirty="0">
              <a:solidFill>
                <a:srgbClr val="00434D">
                  <a:tint val="75000"/>
                </a:srgbClr>
              </a:solidFill>
            </a:endParaRPr>
          </a:p>
        </p:txBody>
      </p:sp>
      <p:sp>
        <p:nvSpPr>
          <p:cNvPr id="4" name="Slide Number Placeholder 3"/>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3088757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6" name="Footer Placeholder 5"/>
          <p:cNvSpPr>
            <a:spLocks noGrp="1"/>
          </p:cNvSpPr>
          <p:nvPr>
            <p:ph type="ftr" sz="quarter" idx="11"/>
          </p:nvPr>
        </p:nvSpPr>
        <p:spPr/>
        <p:txBody>
          <a:bodyPr/>
          <a:lstStyle/>
          <a:p>
            <a:endParaRPr lang="en-GB" dirty="0">
              <a:solidFill>
                <a:srgbClr val="00434D">
                  <a:tint val="75000"/>
                </a:srgbClr>
              </a:solidFill>
            </a:endParaRPr>
          </a:p>
        </p:txBody>
      </p:sp>
      <p:sp>
        <p:nvSpPr>
          <p:cNvPr id="7" name="Slide Number Placeholder 6"/>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190059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1450115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6" name="Footer Placeholder 5"/>
          <p:cNvSpPr>
            <a:spLocks noGrp="1"/>
          </p:cNvSpPr>
          <p:nvPr>
            <p:ph type="ftr" sz="quarter" idx="11"/>
          </p:nvPr>
        </p:nvSpPr>
        <p:spPr/>
        <p:txBody>
          <a:bodyPr/>
          <a:lstStyle/>
          <a:p>
            <a:endParaRPr lang="en-GB" dirty="0">
              <a:solidFill>
                <a:srgbClr val="00434D">
                  <a:tint val="75000"/>
                </a:srgbClr>
              </a:solidFill>
            </a:endParaRPr>
          </a:p>
        </p:txBody>
      </p:sp>
      <p:sp>
        <p:nvSpPr>
          <p:cNvPr id="7" name="Slide Number Placeholder 6"/>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254090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434D">
                  <a:tint val="75000"/>
                </a:srgbClr>
              </a:solidFill>
            </a:endParaRPr>
          </a:p>
        </p:txBody>
      </p:sp>
      <p:sp>
        <p:nvSpPr>
          <p:cNvPr id="6" name="Slide Number Placeholder 5"/>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331553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434D">
                  <a:tint val="75000"/>
                </a:srgbClr>
              </a:solidFill>
            </a:endParaRPr>
          </a:p>
        </p:txBody>
      </p:sp>
      <p:sp>
        <p:nvSpPr>
          <p:cNvPr id="6" name="Slide Number Placeholder 5"/>
          <p:cNvSpPr>
            <a:spLocks noGrp="1"/>
          </p:cNvSpPr>
          <p:nvPr>
            <p:ph type="sldNum" sz="quarter" idx="12"/>
          </p:nvPr>
        </p:nvSpPr>
        <p:spPr/>
        <p:txBody>
          <a:body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291069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237569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26377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363978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254045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119417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101853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D2B497-EA09-454F-B8A5-53A5E36886DC}" type="datetimeFigureOut">
              <a:rPr lang="en-GB" smtClean="0"/>
              <a:t>14/01/2022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65772F-A0FD-4E06-9A8B-58719DB328F0}" type="slidenum">
              <a:rPr lang="en-GB" smtClean="0"/>
              <a:t>‹#›</a:t>
            </a:fld>
            <a:endParaRPr lang="en-GB" dirty="0"/>
          </a:p>
        </p:txBody>
      </p:sp>
    </p:spTree>
    <p:extLst>
      <p:ext uri="{BB962C8B-B14F-4D97-AF65-F5344CB8AC3E}">
        <p14:creationId xmlns:p14="http://schemas.microsoft.com/office/powerpoint/2010/main" val="53700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8CD2B497-EA09-454F-B8A5-53A5E36886DC}" type="datetimeFigureOut">
              <a:rPr lang="en-GB" smtClean="0"/>
              <a:t>14/01/2022</a:t>
            </a:fld>
            <a:endParaRPr lang="en-GB" dirty="0"/>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7165772F-A0FD-4E06-9A8B-58719DB328F0}" type="slidenum">
              <a:rPr lang="en-GB" smtClean="0"/>
              <a:t>‹#›</a:t>
            </a:fld>
            <a:endParaRPr lang="en-GB" dirty="0"/>
          </a:p>
        </p:txBody>
      </p:sp>
    </p:spTree>
    <p:extLst>
      <p:ext uri="{BB962C8B-B14F-4D97-AF65-F5344CB8AC3E}">
        <p14:creationId xmlns:p14="http://schemas.microsoft.com/office/powerpoint/2010/main" val="272915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8CD2B497-EA09-454F-B8A5-53A5E36886DC}" type="datetimeFigureOut">
              <a:rPr lang="en-GB">
                <a:solidFill>
                  <a:srgbClr val="00434D">
                    <a:tint val="75000"/>
                  </a:srgbClr>
                </a:solidFill>
              </a:rPr>
              <a:pPr/>
              <a:t>14/01/2022</a:t>
            </a:fld>
            <a:endParaRPr lang="en-GB" dirty="0">
              <a:solidFill>
                <a:srgbClr val="00434D">
                  <a:tint val="75000"/>
                </a:srgbClr>
              </a:solidFill>
            </a:endParaRPr>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434D">
                  <a:tint val="75000"/>
                </a:srgbClr>
              </a:solidFill>
            </a:endParaRPr>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7165772F-A0FD-4E06-9A8B-58719DB328F0}" type="slidenum">
              <a:rPr lang="en-GB">
                <a:solidFill>
                  <a:srgbClr val="00434D">
                    <a:tint val="75000"/>
                  </a:srgbClr>
                </a:solidFill>
              </a:rPr>
              <a:pPr/>
              <a:t>‹#›</a:t>
            </a:fld>
            <a:endParaRPr lang="en-GB" dirty="0">
              <a:solidFill>
                <a:srgbClr val="00434D">
                  <a:tint val="75000"/>
                </a:srgbClr>
              </a:solidFill>
            </a:endParaRPr>
          </a:p>
        </p:txBody>
      </p:sp>
    </p:spTree>
    <p:extLst>
      <p:ext uri="{BB962C8B-B14F-4D97-AF65-F5344CB8AC3E}">
        <p14:creationId xmlns:p14="http://schemas.microsoft.com/office/powerpoint/2010/main" val="16650382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CAC56F-3CA7-8E43-9455-C01D2DFF61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00" y="-1734224"/>
            <a:ext cx="10729192" cy="14991474"/>
          </a:xfrm>
          <a:prstGeom prst="rect">
            <a:avLst/>
          </a:prstGeom>
        </p:spPr>
      </p:pic>
      <p:sp>
        <p:nvSpPr>
          <p:cNvPr id="7" name="Rectangle 6"/>
          <p:cNvSpPr/>
          <p:nvPr/>
        </p:nvSpPr>
        <p:spPr>
          <a:xfrm>
            <a:off x="0" y="8913440"/>
            <a:ext cx="6858000" cy="992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586357" y="632520"/>
            <a:ext cx="5829300" cy="1011621"/>
          </a:xfrm>
        </p:spPr>
        <p:txBody>
          <a:bodyPr>
            <a:noAutofit/>
          </a:bodyPr>
          <a:lstStyle/>
          <a:p>
            <a:r>
              <a:rPr lang="en-GB" sz="4200" dirty="0">
                <a:latin typeface="Georgia" panose="02040502050405020303" pitchFamily="18" charset="0"/>
              </a:rPr>
              <a:t>Guildford Book Festival </a:t>
            </a:r>
            <a:br>
              <a:rPr lang="en-GB" sz="3500" dirty="0">
                <a:latin typeface="Georgia" panose="02040502050405020303" pitchFamily="18" charset="0"/>
              </a:rPr>
            </a:br>
            <a:r>
              <a:rPr lang="en-GB" sz="2800" dirty="0">
                <a:latin typeface="Georgia" panose="02040502050405020303" pitchFamily="18" charset="0"/>
              </a:rPr>
              <a:t>SPONSORSHIP OPPORTUNITIES</a:t>
            </a:r>
          </a:p>
        </p:txBody>
      </p:sp>
      <p:sp>
        <p:nvSpPr>
          <p:cNvPr id="3" name="Subtitle 2"/>
          <p:cNvSpPr>
            <a:spLocks noGrp="1"/>
          </p:cNvSpPr>
          <p:nvPr>
            <p:ph type="subTitle" idx="1"/>
          </p:nvPr>
        </p:nvSpPr>
        <p:spPr>
          <a:xfrm>
            <a:off x="116632" y="9163856"/>
            <a:ext cx="5472609" cy="563736"/>
          </a:xfrm>
        </p:spPr>
        <p:txBody>
          <a:bodyPr>
            <a:normAutofit/>
          </a:bodyPr>
          <a:lstStyle/>
          <a:p>
            <a:r>
              <a:rPr lang="en-GB" sz="2800" dirty="0">
                <a:solidFill>
                  <a:schemeClr val="bg2"/>
                </a:solidFill>
                <a:latin typeface="Georgia" panose="02040502050405020303" pitchFamily="18" charset="0"/>
              </a:rPr>
              <a:t>www.guildfordbookfestival.co.uk</a:t>
            </a:r>
          </a:p>
        </p:txBody>
      </p:sp>
      <p:sp>
        <p:nvSpPr>
          <p:cNvPr id="5" name="Rectangle 4"/>
          <p:cNvSpPr/>
          <p:nvPr/>
        </p:nvSpPr>
        <p:spPr>
          <a:xfrm>
            <a:off x="764703" y="1712640"/>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p:cNvSpPr txBox="1">
            <a:spLocks/>
          </p:cNvSpPr>
          <p:nvPr/>
        </p:nvSpPr>
        <p:spPr>
          <a:xfrm>
            <a:off x="764703" y="1785967"/>
            <a:ext cx="5472609" cy="862777"/>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600" dirty="0">
                <a:solidFill>
                  <a:schemeClr val="tx1"/>
                </a:solidFill>
                <a:latin typeface="Georgia" charset="0"/>
                <a:ea typeface="Georgia" charset="0"/>
                <a:cs typeface="Georgia" charset="0"/>
              </a:rPr>
              <a:t>Sunday 2 - Sunday 16 October 2022</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632" y="9059497"/>
            <a:ext cx="648072" cy="672683"/>
          </a:xfrm>
          <a:prstGeom prst="rect">
            <a:avLst/>
          </a:prstGeom>
        </p:spPr>
      </p:pic>
      <p:pic>
        <p:nvPicPr>
          <p:cNvPr id="10" name="Picture 9"/>
          <p:cNvPicPr>
            <a:picLocks noChangeAspect="1"/>
          </p:cNvPicPr>
          <p:nvPr/>
        </p:nvPicPr>
        <p:blipFill rotWithShape="1">
          <a:blip r:embed="rId4"/>
          <a:srcRect/>
          <a:stretch/>
        </p:blipFill>
        <p:spPr>
          <a:xfrm>
            <a:off x="692695" y="2190407"/>
            <a:ext cx="1728194" cy="2055270"/>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05346" y="5942179"/>
            <a:ext cx="2486414" cy="2467205"/>
          </a:xfrm>
          <a:prstGeom prst="rect">
            <a:avLst/>
          </a:prstGeom>
        </p:spPr>
      </p:pic>
      <p:pic>
        <p:nvPicPr>
          <p:cNvPr id="19" name="Picture 18">
            <a:extLst>
              <a:ext uri="{FF2B5EF4-FFF2-40B4-BE49-F238E27FC236}">
                <a16:creationId xmlns:a16="http://schemas.microsoft.com/office/drawing/2014/main" id="{9AB06E33-1DDB-DE47-BCBC-D88D8607611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45196" y="5123823"/>
            <a:ext cx="2483803" cy="3279126"/>
          </a:xfrm>
          <a:prstGeom prst="rect">
            <a:avLst/>
          </a:prstGeom>
        </p:spPr>
      </p:pic>
      <p:pic>
        <p:nvPicPr>
          <p:cNvPr id="21" name="Picture 20">
            <a:extLst>
              <a:ext uri="{FF2B5EF4-FFF2-40B4-BE49-F238E27FC236}">
                <a16:creationId xmlns:a16="http://schemas.microsoft.com/office/drawing/2014/main" id="{10F4A38C-D3A8-9441-8205-E7D8180F506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590351" y="2485755"/>
            <a:ext cx="2501409" cy="3278015"/>
          </a:xfrm>
          <a:prstGeom prst="rect">
            <a:avLst/>
          </a:prstGeom>
        </p:spPr>
      </p:pic>
      <p:pic>
        <p:nvPicPr>
          <p:cNvPr id="8" name="Picture 7">
            <a:extLst>
              <a:ext uri="{FF2B5EF4-FFF2-40B4-BE49-F238E27FC236}">
                <a16:creationId xmlns:a16="http://schemas.microsoft.com/office/drawing/2014/main" id="{F5E00C6C-EEC5-D049-91B8-DCE94D0FC70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3854" y="2552974"/>
            <a:ext cx="2446485" cy="2422925"/>
          </a:xfrm>
          <a:prstGeom prst="rect">
            <a:avLst/>
          </a:prstGeom>
        </p:spPr>
      </p:pic>
    </p:spTree>
    <p:extLst>
      <p:ext uri="{BB962C8B-B14F-4D97-AF65-F5344CB8AC3E}">
        <p14:creationId xmlns:p14="http://schemas.microsoft.com/office/powerpoint/2010/main" val="322997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19872" y="-375592"/>
            <a:ext cx="15985777" cy="10657184"/>
          </a:xfrm>
          <a:prstGeom prst="rect">
            <a:avLst/>
          </a:prstGeom>
        </p:spPr>
      </p:pic>
      <p:sp>
        <p:nvSpPr>
          <p:cNvPr id="4" name="Rectangle 3"/>
          <p:cNvSpPr/>
          <p:nvPr/>
        </p:nvSpPr>
        <p:spPr>
          <a:xfrm>
            <a:off x="2636912" y="7113240"/>
            <a:ext cx="4238736" cy="266429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itle 1"/>
          <p:cNvSpPr txBox="1">
            <a:spLocks/>
          </p:cNvSpPr>
          <p:nvPr/>
        </p:nvSpPr>
        <p:spPr>
          <a:xfrm>
            <a:off x="2852936" y="7113240"/>
            <a:ext cx="3833697" cy="187220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2"/>
                </a:solidFill>
                <a:latin typeface="Georgia" panose="02040502050405020303" pitchFamily="18" charset="0"/>
              </a:rPr>
              <a:t>“</a:t>
            </a:r>
            <a:r>
              <a:rPr lang="en-US" sz="1800" dirty="0">
                <a:solidFill>
                  <a:schemeClr val="bg1"/>
                </a:solidFill>
                <a:latin typeface="Georgia" charset="0"/>
                <a:ea typeface="Georgia" charset="0"/>
                <a:cs typeface="Georgia" charset="0"/>
              </a:rPr>
              <a:t>I had a wonderful warm response from the audience at Guildford Book Festival with an excellent interview – All in all, a great and rewarding experience”</a:t>
            </a:r>
          </a:p>
        </p:txBody>
      </p:sp>
      <p:sp>
        <p:nvSpPr>
          <p:cNvPr id="6" name="Rectangle 5"/>
          <p:cNvSpPr/>
          <p:nvPr/>
        </p:nvSpPr>
        <p:spPr>
          <a:xfrm>
            <a:off x="2852936" y="8913440"/>
            <a:ext cx="403244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2852936" y="9057456"/>
            <a:ext cx="4221088" cy="400110"/>
          </a:xfrm>
          <a:prstGeom prst="rect">
            <a:avLst/>
          </a:prstGeom>
          <a:noFill/>
        </p:spPr>
        <p:txBody>
          <a:bodyPr wrap="square" rtlCol="0">
            <a:spAutoFit/>
          </a:bodyPr>
          <a:lstStyle/>
          <a:p>
            <a:r>
              <a:rPr lang="en-US" sz="2000" dirty="0">
                <a:solidFill>
                  <a:schemeClr val="bg1"/>
                </a:solidFill>
                <a:latin typeface="Georgia" charset="0"/>
                <a:ea typeface="Georgia" charset="0"/>
                <a:cs typeface="Georgia" charset="0"/>
              </a:rPr>
              <a:t>Sir Chris </a:t>
            </a:r>
            <a:r>
              <a:rPr lang="en-US" sz="2000" dirty="0" err="1">
                <a:solidFill>
                  <a:schemeClr val="bg1"/>
                </a:solidFill>
                <a:latin typeface="Georgia" charset="0"/>
                <a:ea typeface="Georgia" charset="0"/>
                <a:cs typeface="Georgia" charset="0"/>
              </a:rPr>
              <a:t>Bonington</a:t>
            </a:r>
            <a:endParaRPr lang="en-GB" sz="2000"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42905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43F967-076D-CF44-BC00-3F2D8494C6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400" y="-1734224"/>
            <a:ext cx="10729192" cy="14991474"/>
          </a:xfrm>
          <a:prstGeom prst="rect">
            <a:avLst/>
          </a:prstGeom>
        </p:spPr>
      </p:pic>
      <p:sp>
        <p:nvSpPr>
          <p:cNvPr id="7" name="Rectangle 6"/>
          <p:cNvSpPr/>
          <p:nvPr/>
        </p:nvSpPr>
        <p:spPr>
          <a:xfrm>
            <a:off x="0" y="8985448"/>
            <a:ext cx="6858000" cy="920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ctrTitle"/>
          </p:nvPr>
        </p:nvSpPr>
        <p:spPr>
          <a:xfrm>
            <a:off x="692695" y="920552"/>
            <a:ext cx="5472609" cy="1584176"/>
          </a:xfrm>
        </p:spPr>
        <p:txBody>
          <a:bodyPr>
            <a:normAutofit/>
          </a:bodyPr>
          <a:lstStyle/>
          <a:p>
            <a:r>
              <a:rPr lang="en-GB" sz="3600" dirty="0">
                <a:solidFill>
                  <a:srgbClr val="E9853B"/>
                </a:solidFill>
                <a:latin typeface="Georgia" panose="02040502050405020303" pitchFamily="18" charset="0"/>
              </a:rPr>
              <a:t>SCHOOLS SPONSOR</a:t>
            </a:r>
          </a:p>
        </p:txBody>
      </p:sp>
      <p:sp>
        <p:nvSpPr>
          <p:cNvPr id="5" name="Rectangle 4"/>
          <p:cNvSpPr/>
          <p:nvPr/>
        </p:nvSpPr>
        <p:spPr>
          <a:xfrm>
            <a:off x="692695" y="2000672"/>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TextBox 9"/>
          <p:cNvSpPr txBox="1"/>
          <p:nvPr/>
        </p:nvSpPr>
        <p:spPr>
          <a:xfrm>
            <a:off x="728193" y="2280931"/>
            <a:ext cx="5437111" cy="4493538"/>
          </a:xfrm>
          <a:prstGeom prst="rect">
            <a:avLst/>
          </a:prstGeom>
          <a:noFill/>
        </p:spPr>
        <p:txBody>
          <a:bodyPr wrap="square" rtlCol="0">
            <a:spAutoFit/>
          </a:bodyPr>
          <a:lstStyle/>
          <a:p>
            <a:r>
              <a:rPr lang="en-US" sz="1600" dirty="0">
                <a:latin typeface="Georgia" charset="0"/>
                <a:ea typeface="Georgia" charset="0"/>
                <a:cs typeface="Georgia" charset="0"/>
              </a:rPr>
              <a:t>During the first and second week in July we stage author events in schools through the local area, with the aim to inspire a love of reading and writing among young people.</a:t>
            </a:r>
          </a:p>
          <a:p>
            <a:r>
              <a:rPr lang="en-US" sz="1400" dirty="0">
                <a:latin typeface="Georgia" charset="0"/>
                <a:ea typeface="Georgia" charset="0"/>
                <a:cs typeface="Georgia" charset="0"/>
              </a:rPr>
              <a:t> </a:t>
            </a:r>
          </a:p>
          <a:p>
            <a:r>
              <a:rPr lang="en-US" sz="1400" dirty="0">
                <a:latin typeface="Georgia" charset="0"/>
                <a:ea typeface="Georgia" charset="0"/>
                <a:cs typeface="Georgia" charset="0"/>
              </a:rPr>
              <a:t>In 2021 we engaged with </a:t>
            </a:r>
            <a:r>
              <a:rPr lang="en-US" sz="1400" b="1" dirty="0">
                <a:latin typeface="Georgia" charset="0"/>
                <a:ea typeface="Georgia" charset="0"/>
                <a:cs typeface="Georgia" charset="0"/>
              </a:rPr>
              <a:t>over 2,400 children </a:t>
            </a:r>
            <a:r>
              <a:rPr lang="en-US" sz="1400" dirty="0">
                <a:latin typeface="Georgia" charset="0"/>
                <a:ea typeface="Georgia" charset="0"/>
                <a:cs typeface="Georgia" charset="0"/>
              </a:rPr>
              <a:t>and </a:t>
            </a:r>
            <a:r>
              <a:rPr lang="en-US" sz="1400" b="1" dirty="0">
                <a:latin typeface="Georgia" charset="0"/>
                <a:ea typeface="Georgia" charset="0"/>
                <a:cs typeface="Georgia" charset="0"/>
              </a:rPr>
              <a:t>visited 17 schools</a:t>
            </a:r>
            <a:r>
              <a:rPr lang="en-US" sz="1400" dirty="0">
                <a:latin typeface="Georgia" charset="0"/>
                <a:ea typeface="Georgia" charset="0"/>
                <a:cs typeface="Georgia" charset="0"/>
              </a:rPr>
              <a:t>. Associate your brand with the schools </a:t>
            </a:r>
            <a:r>
              <a:rPr lang="en-US" sz="1400" dirty="0" err="1">
                <a:latin typeface="Georgia" charset="0"/>
                <a:ea typeface="Georgia" charset="0"/>
                <a:cs typeface="Georgia" charset="0"/>
              </a:rPr>
              <a:t>programme</a:t>
            </a:r>
            <a:r>
              <a:rPr lang="en-US" sz="1400" dirty="0">
                <a:latin typeface="Georgia" charset="0"/>
                <a:ea typeface="Georgia" charset="0"/>
                <a:cs typeface="Georgia" charset="0"/>
              </a:rPr>
              <a:t> and benefits can include:</a:t>
            </a:r>
          </a:p>
          <a:p>
            <a:endParaRPr lang="en-US" sz="1400" dirty="0">
              <a:latin typeface="Georgia" charset="0"/>
              <a:ea typeface="Georgia" charset="0"/>
              <a:cs typeface="Georgia" charset="0"/>
            </a:endParaRPr>
          </a:p>
          <a:p>
            <a:pPr marL="285750" lvl="0" indent="-285750">
              <a:buFont typeface="Arial" charset="0"/>
              <a:buChar char="•"/>
            </a:pPr>
            <a:r>
              <a:rPr lang="en-US" sz="1400" dirty="0">
                <a:latin typeface="Georgia" charset="0"/>
                <a:ea typeface="Georgia" charset="0"/>
                <a:cs typeface="Georgia" charset="0"/>
              </a:rPr>
              <a:t>Branding across all channels and marketing materials relating to the schools </a:t>
            </a:r>
            <a:r>
              <a:rPr lang="en-US" sz="1400" dirty="0" err="1">
                <a:latin typeface="Georgia" charset="0"/>
                <a:ea typeface="Georgia" charset="0"/>
                <a:cs typeface="Georgia" charset="0"/>
              </a:rPr>
              <a:t>programme</a:t>
            </a:r>
            <a:endParaRPr lang="en-US" sz="1400" dirty="0">
              <a:latin typeface="Georgia" charset="0"/>
              <a:ea typeface="Georgia" charset="0"/>
              <a:cs typeface="Georgia" charset="0"/>
            </a:endParaRPr>
          </a:p>
          <a:p>
            <a:pPr marL="285750" lvl="0" indent="-285750">
              <a:buFont typeface="Arial" charset="0"/>
              <a:buChar char="•"/>
            </a:pPr>
            <a:r>
              <a:rPr lang="en-US" sz="1400" dirty="0">
                <a:latin typeface="Georgia" charset="0"/>
                <a:ea typeface="Georgia" charset="0"/>
                <a:cs typeface="Georgia" charset="0"/>
              </a:rPr>
              <a:t>A half page advert inside the Festival brochure</a:t>
            </a:r>
          </a:p>
          <a:p>
            <a:pPr marL="285750" lvl="0" indent="-285750">
              <a:buFont typeface="Arial" charset="0"/>
              <a:buChar char="•"/>
            </a:pPr>
            <a:r>
              <a:rPr lang="en-US" sz="1400" dirty="0">
                <a:latin typeface="Georgia" charset="0"/>
                <a:ea typeface="Georgia" charset="0"/>
                <a:cs typeface="Georgia" charset="0"/>
              </a:rPr>
              <a:t>Ability to offer branded bookmarks/pens/pencils for children at events</a:t>
            </a:r>
          </a:p>
          <a:p>
            <a:pPr marL="285750" lvl="0" indent="-285750">
              <a:buFont typeface="Arial" charset="0"/>
              <a:buChar char="•"/>
            </a:pPr>
            <a:r>
              <a:rPr lang="en-US" sz="1400" dirty="0">
                <a:latin typeface="Georgia" charset="0"/>
                <a:ea typeface="Georgia" charset="0"/>
                <a:cs typeface="Georgia" charset="0"/>
              </a:rPr>
              <a:t>Credit in the schools and sponsors’ pages of the Festival website and brochure</a:t>
            </a:r>
          </a:p>
          <a:p>
            <a:pPr marL="285750" lvl="0" indent="-285750">
              <a:buFont typeface="Arial" charset="0"/>
              <a:buChar char="•"/>
            </a:pPr>
            <a:r>
              <a:rPr lang="en-US" sz="1400" dirty="0">
                <a:latin typeface="Georgia" charset="0"/>
                <a:ea typeface="Georgia" charset="0"/>
                <a:cs typeface="Georgia" charset="0"/>
              </a:rPr>
              <a:t>Invitation to Festival launch</a:t>
            </a:r>
          </a:p>
          <a:p>
            <a:pPr marL="285750" lvl="0" indent="-285750">
              <a:buFont typeface="Arial" charset="0"/>
              <a:buChar char="•"/>
            </a:pPr>
            <a:r>
              <a:rPr lang="en-US" sz="1400" dirty="0">
                <a:latin typeface="Georgia" charset="0"/>
                <a:ea typeface="Georgia" charset="0"/>
                <a:cs typeface="Georgia" charset="0"/>
              </a:rPr>
              <a:t>Opportunity to meet authors and speakers</a:t>
            </a:r>
          </a:p>
          <a:p>
            <a:r>
              <a:rPr lang="en-US" sz="1400" b="1" dirty="0">
                <a:latin typeface="Georgia" charset="0"/>
                <a:ea typeface="Georgia" charset="0"/>
                <a:cs typeface="Georgia" charset="0"/>
              </a:rPr>
              <a:t> </a:t>
            </a:r>
            <a:endParaRPr lang="en-US" sz="1400" dirty="0">
              <a:latin typeface="Georgia" charset="0"/>
              <a:ea typeface="Georgia" charset="0"/>
              <a:cs typeface="Georgia" charset="0"/>
            </a:endParaRPr>
          </a:p>
          <a:p>
            <a:endParaRPr lang="en-US" sz="1400" dirty="0">
              <a:latin typeface="Georgia" charset="0"/>
              <a:ea typeface="Georgia" charset="0"/>
              <a:cs typeface="Georgia" charset="0"/>
            </a:endParaRPr>
          </a:p>
          <a:p>
            <a:r>
              <a:rPr lang="en-US" sz="1400" b="1" dirty="0">
                <a:latin typeface="Georgia" charset="0"/>
                <a:ea typeface="Georgia" charset="0"/>
                <a:cs typeface="Georgia" charset="0"/>
              </a:rPr>
              <a:t> </a:t>
            </a:r>
            <a:endParaRPr lang="en-US" sz="1400" dirty="0">
              <a:latin typeface="Georgia" charset="0"/>
              <a:ea typeface="Georgia" charset="0"/>
              <a:cs typeface="Georgia" charset="0"/>
            </a:endParaRPr>
          </a:p>
        </p:txBody>
      </p:sp>
      <p:sp>
        <p:nvSpPr>
          <p:cNvPr id="16" name="Subtitle 2"/>
          <p:cNvSpPr txBox="1">
            <a:spLocks/>
          </p:cNvSpPr>
          <p:nvPr/>
        </p:nvSpPr>
        <p:spPr>
          <a:xfrm>
            <a:off x="116632" y="9163856"/>
            <a:ext cx="5472609" cy="5637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800">
                <a:solidFill>
                  <a:schemeClr val="bg2"/>
                </a:solidFill>
                <a:latin typeface="Georgia" panose="02040502050405020303" pitchFamily="18" charset="0"/>
              </a:rPr>
              <a:t>www.guildfordbookfestival.co.uk</a:t>
            </a:r>
            <a:endParaRPr lang="en-GB" sz="2800" dirty="0">
              <a:solidFill>
                <a:schemeClr val="bg2"/>
              </a:solidFill>
              <a:latin typeface="Georgia" panose="02040502050405020303" pitchFamily="18" charset="0"/>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0632" y="9059497"/>
            <a:ext cx="648072" cy="672683"/>
          </a:xfrm>
          <a:prstGeom prst="rect">
            <a:avLst/>
          </a:prstGeom>
        </p:spPr>
      </p:pic>
      <p:pic>
        <p:nvPicPr>
          <p:cNvPr id="9" name="Picture 8">
            <a:extLst>
              <a:ext uri="{FF2B5EF4-FFF2-40B4-BE49-F238E27FC236}">
                <a16:creationId xmlns:a16="http://schemas.microsoft.com/office/drawing/2014/main" id="{DEE49659-9D7D-AC4B-A8EB-091023CA98B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6672" y="6460219"/>
            <a:ext cx="2107182" cy="2189015"/>
          </a:xfrm>
          <a:prstGeom prst="rect">
            <a:avLst/>
          </a:prstGeom>
        </p:spPr>
      </p:pic>
      <p:pic>
        <p:nvPicPr>
          <p:cNvPr id="13" name="Picture 12">
            <a:extLst>
              <a:ext uri="{FF2B5EF4-FFF2-40B4-BE49-F238E27FC236}">
                <a16:creationId xmlns:a16="http://schemas.microsoft.com/office/drawing/2014/main" id="{611D8C40-ADAF-0240-9656-4383F0F164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52936" y="6497683"/>
            <a:ext cx="3452958" cy="2151551"/>
          </a:xfrm>
          <a:prstGeom prst="rect">
            <a:avLst/>
          </a:prstGeom>
        </p:spPr>
      </p:pic>
    </p:spTree>
    <p:extLst>
      <p:ext uri="{BB962C8B-B14F-4D97-AF65-F5344CB8AC3E}">
        <p14:creationId xmlns:p14="http://schemas.microsoft.com/office/powerpoint/2010/main" val="14214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224ED7-65DA-3142-8E4D-E4DF9382B6E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00" y="-1734224"/>
            <a:ext cx="10729192" cy="14991474"/>
          </a:xfrm>
          <a:prstGeom prst="rect">
            <a:avLst/>
          </a:prstGeom>
        </p:spPr>
      </p:pic>
      <p:sp>
        <p:nvSpPr>
          <p:cNvPr id="7" name="Rectangle 6"/>
          <p:cNvSpPr/>
          <p:nvPr/>
        </p:nvSpPr>
        <p:spPr>
          <a:xfrm>
            <a:off x="-28346" y="8985448"/>
            <a:ext cx="6886346" cy="920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ctrTitle"/>
          </p:nvPr>
        </p:nvSpPr>
        <p:spPr>
          <a:xfrm>
            <a:off x="692695" y="992560"/>
            <a:ext cx="5472609" cy="1584176"/>
          </a:xfrm>
        </p:spPr>
        <p:txBody>
          <a:bodyPr>
            <a:normAutofit/>
          </a:bodyPr>
          <a:lstStyle/>
          <a:p>
            <a:r>
              <a:rPr lang="en-GB" sz="3000" dirty="0">
                <a:solidFill>
                  <a:srgbClr val="E9853B"/>
                </a:solidFill>
                <a:latin typeface="Georgia" panose="02040502050405020303" pitchFamily="18" charset="0"/>
              </a:rPr>
              <a:t>THE CHILDREN’S FESTIVAL</a:t>
            </a:r>
          </a:p>
        </p:txBody>
      </p:sp>
      <p:sp>
        <p:nvSpPr>
          <p:cNvPr id="3" name="Subtitle 2"/>
          <p:cNvSpPr>
            <a:spLocks noGrp="1"/>
          </p:cNvSpPr>
          <p:nvPr>
            <p:ph type="subTitle" idx="1"/>
          </p:nvPr>
        </p:nvSpPr>
        <p:spPr>
          <a:xfrm>
            <a:off x="692695" y="9163856"/>
            <a:ext cx="5472609" cy="563736"/>
          </a:xfrm>
        </p:spPr>
        <p:txBody>
          <a:bodyPr>
            <a:normAutofit/>
          </a:bodyPr>
          <a:lstStyle/>
          <a:p>
            <a:r>
              <a:rPr lang="en-GB" sz="2800" dirty="0">
                <a:solidFill>
                  <a:schemeClr val="tx1"/>
                </a:solidFill>
                <a:latin typeface="Georgia" panose="02040502050405020303" pitchFamily="18" charset="0"/>
              </a:rPr>
              <a:t>www.guildfordbookfestival.co.uk</a:t>
            </a:r>
          </a:p>
        </p:txBody>
      </p:sp>
      <p:sp>
        <p:nvSpPr>
          <p:cNvPr id="5" name="Rectangle 4"/>
          <p:cNvSpPr/>
          <p:nvPr/>
        </p:nvSpPr>
        <p:spPr>
          <a:xfrm>
            <a:off x="692695" y="2000672"/>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TextBox 9"/>
          <p:cNvSpPr txBox="1"/>
          <p:nvPr/>
        </p:nvSpPr>
        <p:spPr>
          <a:xfrm>
            <a:off x="728193" y="2204497"/>
            <a:ext cx="5437111" cy="2893100"/>
          </a:xfrm>
          <a:prstGeom prst="rect">
            <a:avLst/>
          </a:prstGeom>
          <a:noFill/>
        </p:spPr>
        <p:txBody>
          <a:bodyPr wrap="square" rtlCol="0">
            <a:spAutoFit/>
          </a:bodyPr>
          <a:lstStyle/>
          <a:p>
            <a:r>
              <a:rPr lang="en-US" sz="1400" dirty="0">
                <a:latin typeface="Georgia" charset="0"/>
                <a:ea typeface="Georgia" charset="0"/>
                <a:cs typeface="Georgia" charset="0"/>
              </a:rPr>
              <a:t>Children and families are vital to the </a:t>
            </a:r>
            <a:r>
              <a:rPr lang="en-US" sz="1400" dirty="0" err="1">
                <a:latin typeface="Georgia" charset="0"/>
                <a:ea typeface="Georgia" charset="0"/>
                <a:cs typeface="Georgia" charset="0"/>
              </a:rPr>
              <a:t>programme</a:t>
            </a:r>
            <a:r>
              <a:rPr lang="en-US" sz="1400" dirty="0">
                <a:latin typeface="Georgia" charset="0"/>
                <a:ea typeface="Georgia" charset="0"/>
                <a:cs typeface="Georgia" charset="0"/>
              </a:rPr>
              <a:t> with something on offer for every age from </a:t>
            </a:r>
            <a:r>
              <a:rPr lang="en-US" sz="1400" b="1" dirty="0">
                <a:latin typeface="Georgia" charset="0"/>
                <a:ea typeface="Georgia" charset="0"/>
                <a:cs typeface="Georgia" charset="0"/>
              </a:rPr>
              <a:t>Lauren Child</a:t>
            </a:r>
            <a:r>
              <a:rPr lang="en-US" sz="1400" dirty="0">
                <a:latin typeface="Georgia" charset="0"/>
                <a:ea typeface="Georgia" charset="0"/>
                <a:cs typeface="Georgia" charset="0"/>
              </a:rPr>
              <a:t> to </a:t>
            </a:r>
            <a:r>
              <a:rPr lang="en-US" sz="1400" b="1" dirty="0">
                <a:latin typeface="Georgia" charset="0"/>
                <a:ea typeface="Georgia" charset="0"/>
                <a:cs typeface="Georgia" charset="0"/>
              </a:rPr>
              <a:t>Steve </a:t>
            </a:r>
            <a:r>
              <a:rPr lang="en-US" sz="1400" b="1" dirty="0" err="1">
                <a:latin typeface="Georgia" charset="0"/>
                <a:ea typeface="Georgia" charset="0"/>
                <a:cs typeface="Georgia" charset="0"/>
              </a:rPr>
              <a:t>Backshall</a:t>
            </a:r>
            <a:r>
              <a:rPr lang="en-US" sz="1400" dirty="0">
                <a:latin typeface="Georgia" charset="0"/>
                <a:ea typeface="Georgia" charset="0"/>
                <a:cs typeface="Georgia" charset="0"/>
              </a:rPr>
              <a:t>. </a:t>
            </a:r>
          </a:p>
          <a:p>
            <a:endParaRPr lang="en-US" sz="1400" dirty="0">
              <a:latin typeface="Georgia" charset="0"/>
              <a:ea typeface="Georgia" charset="0"/>
              <a:cs typeface="Georgia" charset="0"/>
            </a:endParaRPr>
          </a:p>
          <a:p>
            <a:r>
              <a:rPr lang="en-US" sz="1400" dirty="0">
                <a:latin typeface="Georgia" charset="0"/>
                <a:ea typeface="Georgia" charset="0"/>
                <a:cs typeface="Georgia" charset="0"/>
              </a:rPr>
              <a:t>We are looking for sponsorship for single children’s events priced starting from</a:t>
            </a:r>
            <a:r>
              <a:rPr lang="en-US" sz="1400" b="1" dirty="0">
                <a:latin typeface="Georgia" charset="0"/>
                <a:ea typeface="Georgia" charset="0"/>
                <a:cs typeface="Georgia" charset="0"/>
              </a:rPr>
              <a:t> £150. </a:t>
            </a:r>
            <a:endParaRPr lang="en-US" sz="1400" dirty="0">
              <a:latin typeface="Georgia" charset="0"/>
              <a:ea typeface="Georgia" charset="0"/>
              <a:cs typeface="Georgia" charset="0"/>
            </a:endParaRPr>
          </a:p>
          <a:p>
            <a:r>
              <a:rPr lang="en-US" sz="1400" dirty="0">
                <a:latin typeface="Georgia" charset="0"/>
                <a:ea typeface="Georgia" charset="0"/>
                <a:cs typeface="Georgia" charset="0"/>
              </a:rPr>
              <a:t> </a:t>
            </a:r>
          </a:p>
          <a:p>
            <a:r>
              <a:rPr lang="en-US" sz="1400" dirty="0">
                <a:latin typeface="Georgia" charset="0"/>
                <a:ea typeface="Georgia" charset="0"/>
                <a:cs typeface="Georgia" charset="0"/>
              </a:rPr>
              <a:t>There is the opportunity to shape the children’s Festival to suit your company’s objectives and have the naming rights to the children’s program.</a:t>
            </a:r>
          </a:p>
          <a:p>
            <a:r>
              <a:rPr lang="en-US" sz="1400" dirty="0">
                <a:latin typeface="Georgia" charset="0"/>
                <a:ea typeface="Georgia" charset="0"/>
                <a:cs typeface="Georgia" charset="0"/>
              </a:rPr>
              <a:t> </a:t>
            </a:r>
          </a:p>
          <a:p>
            <a:r>
              <a:rPr lang="en-US" sz="1400" b="1" dirty="0">
                <a:latin typeface="Georgia" charset="0"/>
                <a:ea typeface="Georgia" charset="0"/>
                <a:cs typeface="Georgia" charset="0"/>
              </a:rPr>
              <a:t>Individual Children’s events range from £150 to £600.</a:t>
            </a:r>
            <a:endParaRPr lang="en-US" sz="1400" dirty="0">
              <a:latin typeface="Georgia" charset="0"/>
              <a:ea typeface="Georgia" charset="0"/>
              <a:cs typeface="Georgia" charset="0"/>
            </a:endParaRPr>
          </a:p>
          <a:p>
            <a:endParaRPr lang="en-US" sz="1400" dirty="0">
              <a:latin typeface="Georgia" charset="0"/>
              <a:ea typeface="Georgia" charset="0"/>
              <a:cs typeface="Georgia" charset="0"/>
            </a:endParaRPr>
          </a:p>
          <a:p>
            <a:endParaRPr lang="en-US" sz="1400" dirty="0">
              <a:latin typeface="Georgia" charset="0"/>
              <a:ea typeface="Georgia" charset="0"/>
              <a:cs typeface="Georgia"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73016" y="5169024"/>
            <a:ext cx="2123358" cy="149163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87033" y="5169024"/>
            <a:ext cx="2169959" cy="151122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2908" y="6858653"/>
            <a:ext cx="2174083" cy="1449389"/>
          </a:xfrm>
          <a:prstGeom prst="rect">
            <a:avLst/>
          </a:prstGeom>
        </p:spPr>
      </p:pic>
      <p:sp>
        <p:nvSpPr>
          <p:cNvPr id="15" name="Subtitle 2"/>
          <p:cNvSpPr txBox="1">
            <a:spLocks/>
          </p:cNvSpPr>
          <p:nvPr/>
        </p:nvSpPr>
        <p:spPr>
          <a:xfrm>
            <a:off x="116632" y="9163856"/>
            <a:ext cx="5472609" cy="5637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800">
                <a:solidFill>
                  <a:schemeClr val="bg2"/>
                </a:solidFill>
                <a:latin typeface="Georgia" panose="02040502050405020303" pitchFamily="18" charset="0"/>
              </a:rPr>
              <a:t>www.guildfordbookfestival.co.uk</a:t>
            </a:r>
            <a:endParaRPr lang="en-GB" sz="2800" dirty="0">
              <a:solidFill>
                <a:schemeClr val="bg2"/>
              </a:solidFill>
              <a:latin typeface="Georgia" panose="02040502050405020303" pitchFamily="18" charset="0"/>
            </a:endParaRPr>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0632" y="9059497"/>
            <a:ext cx="648072" cy="672683"/>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a:ext>
            </a:extLst>
          </a:blip>
          <a:srcRect r="-1340"/>
          <a:stretch/>
        </p:blipFill>
        <p:spPr>
          <a:xfrm>
            <a:off x="3556002" y="6858652"/>
            <a:ext cx="2157385" cy="1449389"/>
          </a:xfrm>
          <a:prstGeom prst="rect">
            <a:avLst/>
          </a:prstGeom>
        </p:spPr>
      </p:pic>
    </p:spTree>
    <p:extLst>
      <p:ext uri="{BB962C8B-B14F-4D97-AF65-F5344CB8AC3E}">
        <p14:creationId xmlns:p14="http://schemas.microsoft.com/office/powerpoint/2010/main" val="214648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B3A3AC-FA92-104B-8D1A-954AD8AA67F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00" y="-1734224"/>
            <a:ext cx="10729192" cy="14991474"/>
          </a:xfrm>
          <a:prstGeom prst="rect">
            <a:avLst/>
          </a:prstGeom>
        </p:spPr>
      </p:pic>
      <p:sp>
        <p:nvSpPr>
          <p:cNvPr id="7" name="Rectangle 6"/>
          <p:cNvSpPr/>
          <p:nvPr/>
        </p:nvSpPr>
        <p:spPr>
          <a:xfrm>
            <a:off x="0" y="8985448"/>
            <a:ext cx="6858000" cy="920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92695" y="560512"/>
            <a:ext cx="5472609" cy="1584176"/>
          </a:xfrm>
        </p:spPr>
        <p:txBody>
          <a:bodyPr>
            <a:normAutofit/>
          </a:bodyPr>
          <a:lstStyle/>
          <a:p>
            <a:r>
              <a:rPr lang="en-GB" sz="3300" dirty="0">
                <a:solidFill>
                  <a:srgbClr val="E9853B"/>
                </a:solidFill>
                <a:latin typeface="Georgia" panose="02040502050405020303" pitchFamily="18" charset="0"/>
              </a:rPr>
              <a:t>TAILOR-MADE PACKAGES</a:t>
            </a:r>
          </a:p>
        </p:txBody>
      </p:sp>
      <p:sp>
        <p:nvSpPr>
          <p:cNvPr id="5" name="Rectangle 4"/>
          <p:cNvSpPr/>
          <p:nvPr/>
        </p:nvSpPr>
        <p:spPr>
          <a:xfrm>
            <a:off x="692695" y="1712640"/>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728193" y="1928664"/>
            <a:ext cx="5437111" cy="6647974"/>
          </a:xfrm>
          <a:prstGeom prst="rect">
            <a:avLst/>
          </a:prstGeom>
          <a:noFill/>
        </p:spPr>
        <p:txBody>
          <a:bodyPr wrap="square" rtlCol="0">
            <a:spAutoFit/>
          </a:bodyPr>
          <a:lstStyle/>
          <a:p>
            <a:r>
              <a:rPr lang="en-US" sz="1600" b="1" dirty="0">
                <a:latin typeface="Georgia" charset="0"/>
                <a:ea typeface="Georgia" charset="0"/>
                <a:cs typeface="Georgia" charset="0"/>
              </a:rPr>
              <a:t>Guildford Book Festival</a:t>
            </a:r>
            <a:r>
              <a:rPr lang="en-US" sz="1600" dirty="0">
                <a:latin typeface="Georgia" charset="0"/>
                <a:ea typeface="Georgia" charset="0"/>
                <a:cs typeface="Georgia" charset="0"/>
              </a:rPr>
              <a:t> will happily put together bespoke packages to suit your company and requirements. We can even approach publishers with author requests.</a:t>
            </a:r>
          </a:p>
          <a:p>
            <a:r>
              <a:rPr lang="en-US" sz="1400" dirty="0">
                <a:latin typeface="Georgia" charset="0"/>
                <a:ea typeface="Georgia" charset="0"/>
                <a:cs typeface="Georgia" charset="0"/>
              </a:rPr>
              <a:t> </a:t>
            </a:r>
          </a:p>
          <a:p>
            <a:r>
              <a:rPr lang="en-US" sz="1400" dirty="0">
                <a:latin typeface="Georgia" charset="0"/>
                <a:ea typeface="Georgia" charset="0"/>
                <a:cs typeface="Georgia" charset="0"/>
              </a:rPr>
              <a:t>As part of your package, the following opportunities are available:</a:t>
            </a:r>
          </a:p>
          <a:p>
            <a:r>
              <a:rPr lang="en-US" sz="1400" dirty="0">
                <a:latin typeface="Georgia" charset="0"/>
                <a:ea typeface="Georgia" charset="0"/>
                <a:cs typeface="Georgia" charset="0"/>
              </a:rPr>
              <a:t> </a:t>
            </a:r>
          </a:p>
          <a:p>
            <a:pPr marL="285750" lvl="0" indent="-285750">
              <a:buFont typeface="Arial" charset="0"/>
              <a:buChar char="•"/>
            </a:pPr>
            <a:r>
              <a:rPr lang="en-US" sz="1400" dirty="0">
                <a:latin typeface="Georgia" charset="0"/>
                <a:ea typeface="Georgia" charset="0"/>
                <a:cs typeface="Georgia" charset="0"/>
              </a:rPr>
              <a:t>Credit in the Festival brochure and on the Guildford Book Festival website</a:t>
            </a:r>
          </a:p>
          <a:p>
            <a:pPr marL="285750" lvl="0" indent="-285750">
              <a:buFont typeface="Arial" charset="0"/>
              <a:buChar char="•"/>
            </a:pPr>
            <a:r>
              <a:rPr lang="en-US" sz="1400" dirty="0">
                <a:latin typeface="Georgia" charset="0"/>
                <a:ea typeface="Georgia" charset="0"/>
                <a:cs typeface="Georgia" charset="0"/>
              </a:rPr>
              <a:t>Complimentary tickets to your event</a:t>
            </a:r>
          </a:p>
          <a:p>
            <a:pPr marL="285750" lvl="0" indent="-285750">
              <a:buFont typeface="Arial" charset="0"/>
              <a:buChar char="•"/>
            </a:pPr>
            <a:r>
              <a:rPr lang="en-US" sz="1400" dirty="0">
                <a:latin typeface="Georgia" charset="0"/>
                <a:ea typeface="Georgia" charset="0"/>
                <a:cs typeface="Georgia" charset="0"/>
              </a:rPr>
              <a:t>Invitation to the Festival launch party</a:t>
            </a:r>
          </a:p>
          <a:p>
            <a:pPr marL="285750" lvl="0" indent="-285750">
              <a:buFont typeface="Arial" charset="0"/>
              <a:buChar char="•"/>
            </a:pPr>
            <a:r>
              <a:rPr lang="en-US" sz="1400" dirty="0">
                <a:latin typeface="Georgia" charset="0"/>
                <a:ea typeface="Georgia" charset="0"/>
                <a:cs typeface="Georgia" charset="0"/>
              </a:rPr>
              <a:t>Ability to offer samples or goodies to attendees</a:t>
            </a:r>
          </a:p>
          <a:p>
            <a:pPr marL="285750" lvl="0" indent="-285750">
              <a:buFont typeface="Arial" charset="0"/>
              <a:buChar char="•"/>
            </a:pPr>
            <a:r>
              <a:rPr lang="en-US" sz="1400" dirty="0">
                <a:latin typeface="Georgia" charset="0"/>
                <a:ea typeface="Georgia" charset="0"/>
                <a:cs typeface="Georgia" charset="0"/>
              </a:rPr>
              <a:t>Meet the authors and artists</a:t>
            </a:r>
          </a:p>
          <a:p>
            <a:pPr marL="285750" lvl="0" indent="-285750">
              <a:buFont typeface="Arial" charset="0"/>
              <a:buChar char="•"/>
            </a:pPr>
            <a:r>
              <a:rPr lang="en-US" sz="1400" dirty="0">
                <a:latin typeface="Georgia" charset="0"/>
                <a:ea typeface="Georgia" charset="0"/>
                <a:cs typeface="Georgia" charset="0"/>
              </a:rPr>
              <a:t>Photo opportunities with authors and artists</a:t>
            </a:r>
          </a:p>
          <a:p>
            <a:pPr marL="285750" lvl="0" indent="-285750">
              <a:buFont typeface="Arial" charset="0"/>
              <a:buChar char="•"/>
            </a:pPr>
            <a:r>
              <a:rPr lang="en-US" sz="1400" dirty="0">
                <a:latin typeface="Georgia" charset="0"/>
                <a:ea typeface="Georgia" charset="0"/>
                <a:cs typeface="Georgia" charset="0"/>
              </a:rPr>
              <a:t>Signed copies of books</a:t>
            </a:r>
          </a:p>
          <a:p>
            <a:pPr marL="285750" lvl="0" indent="-285750">
              <a:buFont typeface="Arial" charset="0"/>
              <a:buChar char="•"/>
            </a:pPr>
            <a:r>
              <a:rPr lang="en-US" sz="1400" dirty="0">
                <a:latin typeface="Georgia" charset="0"/>
                <a:ea typeface="Georgia" charset="0"/>
                <a:cs typeface="Georgia" charset="0"/>
              </a:rPr>
              <a:t>Ability to purchase corporate hospitality packages to network with your guests</a:t>
            </a:r>
          </a:p>
          <a:p>
            <a:pPr marL="285750" lvl="0" indent="-285750">
              <a:buFont typeface="Arial" charset="0"/>
              <a:buChar char="•"/>
            </a:pPr>
            <a:r>
              <a:rPr lang="en-US" sz="1400" dirty="0">
                <a:latin typeface="Georgia" charset="0"/>
                <a:ea typeface="Georgia" charset="0"/>
                <a:cs typeface="Georgia" charset="0"/>
              </a:rPr>
              <a:t>Create your own space or installation at the Festival providing free interactive activities</a:t>
            </a:r>
          </a:p>
          <a:p>
            <a:pPr marL="285750" lvl="0" indent="-285750">
              <a:buFont typeface="Arial" charset="0"/>
              <a:buChar char="•"/>
            </a:pPr>
            <a:r>
              <a:rPr lang="en-US" sz="1400" dirty="0">
                <a:latin typeface="Georgia" charset="0"/>
                <a:ea typeface="Georgia" charset="0"/>
                <a:cs typeface="Georgia" charset="0"/>
              </a:rPr>
              <a:t>Fund a Festival Education project or event in line with your CSR objectives</a:t>
            </a:r>
          </a:p>
          <a:p>
            <a:pPr marL="285750" lvl="0" indent="-285750">
              <a:buFont typeface="Arial" charset="0"/>
              <a:buChar char="•"/>
            </a:pPr>
            <a:endParaRPr lang="en-US" sz="1400" dirty="0">
              <a:latin typeface="Georgia" charset="0"/>
              <a:ea typeface="Georgia" charset="0"/>
              <a:cs typeface="Georgia" charset="0"/>
            </a:endParaRPr>
          </a:p>
          <a:p>
            <a:pPr lvl="0"/>
            <a:r>
              <a:rPr lang="en-US" sz="1400" dirty="0">
                <a:latin typeface="Georgia" charset="0"/>
                <a:ea typeface="Georgia" charset="0"/>
                <a:cs typeface="Georgia" charset="0"/>
              </a:rPr>
              <a:t>For more information on sponsorship including bespoke packages please contact:</a:t>
            </a:r>
          </a:p>
          <a:p>
            <a:pPr lvl="0"/>
            <a:endParaRPr lang="en-US" sz="1400" dirty="0">
              <a:latin typeface="Georgia" charset="0"/>
              <a:ea typeface="Georgia" charset="0"/>
              <a:cs typeface="Georgia" charset="0"/>
            </a:endParaRPr>
          </a:p>
          <a:p>
            <a:pPr lvl="0"/>
            <a:r>
              <a:rPr lang="en-US" sz="1400" b="1" dirty="0">
                <a:solidFill>
                  <a:srgbClr val="E9853B"/>
                </a:solidFill>
                <a:latin typeface="Georgia" charset="0"/>
                <a:ea typeface="Georgia" charset="0"/>
                <a:cs typeface="Georgia" charset="0"/>
              </a:rPr>
              <a:t>Alex Andrews </a:t>
            </a:r>
          </a:p>
          <a:p>
            <a:r>
              <a:rPr lang="en-US" sz="1400" dirty="0">
                <a:solidFill>
                  <a:srgbClr val="E9853B"/>
                </a:solidFill>
                <a:latin typeface="Georgia" charset="0"/>
                <a:ea typeface="Georgia" charset="0"/>
                <a:cs typeface="Georgia" charset="0"/>
              </a:rPr>
              <a:t>Email: </a:t>
            </a:r>
            <a:r>
              <a:rPr lang="en-US" sz="1400" dirty="0" err="1">
                <a:solidFill>
                  <a:srgbClr val="E9853B"/>
                </a:solidFill>
                <a:latin typeface="Georgia" charset="0"/>
                <a:ea typeface="Georgia" charset="0"/>
                <a:cs typeface="Georgia" charset="0"/>
              </a:rPr>
              <a:t>alexandrews@guildfordbookfestival.co.uk</a:t>
            </a:r>
            <a:endParaRPr lang="en-US" sz="1400" dirty="0">
              <a:solidFill>
                <a:srgbClr val="E9853B"/>
              </a:solidFill>
              <a:latin typeface="Georgia" charset="0"/>
              <a:ea typeface="Georgia" charset="0"/>
              <a:cs typeface="Georgia" charset="0"/>
            </a:endParaRPr>
          </a:p>
          <a:p>
            <a:pPr lvl="0"/>
            <a:r>
              <a:rPr lang="en-US" sz="1400" dirty="0">
                <a:solidFill>
                  <a:srgbClr val="E9853B"/>
                </a:solidFill>
                <a:latin typeface="Georgia" charset="0"/>
                <a:ea typeface="Georgia" charset="0"/>
                <a:cs typeface="Georgia" charset="0"/>
              </a:rPr>
              <a:t>Telephone: 07988 574290</a:t>
            </a:r>
          </a:p>
          <a:p>
            <a:r>
              <a:rPr lang="en-US" sz="1400" dirty="0">
                <a:latin typeface="Georgia" charset="0"/>
                <a:ea typeface="Georgia" charset="0"/>
                <a:cs typeface="Georgia" charset="0"/>
              </a:rPr>
              <a:t> </a:t>
            </a:r>
          </a:p>
          <a:p>
            <a:endParaRPr lang="en-US" sz="1400" dirty="0">
              <a:latin typeface="Georgia" charset="0"/>
              <a:ea typeface="Georgia" charset="0"/>
              <a:cs typeface="Georgia" charset="0"/>
            </a:endParaRPr>
          </a:p>
        </p:txBody>
      </p:sp>
      <p:sp>
        <p:nvSpPr>
          <p:cNvPr id="12" name="Subtitle 2"/>
          <p:cNvSpPr txBox="1">
            <a:spLocks/>
          </p:cNvSpPr>
          <p:nvPr/>
        </p:nvSpPr>
        <p:spPr>
          <a:xfrm>
            <a:off x="116632" y="9163856"/>
            <a:ext cx="5472609" cy="5637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800">
                <a:solidFill>
                  <a:schemeClr val="bg2"/>
                </a:solidFill>
                <a:latin typeface="Georgia" panose="02040502050405020303" pitchFamily="18" charset="0"/>
              </a:rPr>
              <a:t>www.guildfordbookfestival.co.uk</a:t>
            </a:r>
            <a:endParaRPr lang="en-GB" sz="2800" dirty="0">
              <a:solidFill>
                <a:schemeClr val="bg2"/>
              </a:solidFill>
              <a:latin typeface="Georgia" panose="02040502050405020303" pitchFamily="18" charset="0"/>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632" y="9059497"/>
            <a:ext cx="648072" cy="672683"/>
          </a:xfrm>
          <a:prstGeom prst="rect">
            <a:avLst/>
          </a:prstGeom>
        </p:spPr>
      </p:pic>
      <p:pic>
        <p:nvPicPr>
          <p:cNvPr id="3" name="Picture 2">
            <a:extLst>
              <a:ext uri="{FF2B5EF4-FFF2-40B4-BE49-F238E27FC236}">
                <a16:creationId xmlns:a16="http://schemas.microsoft.com/office/drawing/2014/main" id="{1B8F06D5-52DC-154B-9746-5848AA114741}"/>
              </a:ext>
            </a:extLst>
          </p:cNvPr>
          <p:cNvPicPr>
            <a:picLocks noChangeAspect="1"/>
          </p:cNvPicPr>
          <p:nvPr/>
        </p:nvPicPr>
        <p:blipFill>
          <a:blip r:embed="rId4"/>
          <a:stretch>
            <a:fillRect/>
          </a:stretch>
        </p:blipFill>
        <p:spPr>
          <a:xfrm>
            <a:off x="0" y="0"/>
            <a:ext cx="6858000" cy="9906000"/>
          </a:xfrm>
          <a:prstGeom prst="rect">
            <a:avLst/>
          </a:prstGeom>
        </p:spPr>
      </p:pic>
    </p:spTree>
    <p:extLst>
      <p:ext uri="{BB962C8B-B14F-4D97-AF65-F5344CB8AC3E}">
        <p14:creationId xmlns:p14="http://schemas.microsoft.com/office/powerpoint/2010/main" val="62506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3A379E-A91A-BA40-BC2A-E8AC87FF400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00" y="-1734224"/>
            <a:ext cx="10729192" cy="14991474"/>
          </a:xfrm>
          <a:prstGeom prst="rect">
            <a:avLst/>
          </a:prstGeom>
        </p:spPr>
      </p:pic>
      <p:sp>
        <p:nvSpPr>
          <p:cNvPr id="7" name="Rectangle 6"/>
          <p:cNvSpPr/>
          <p:nvPr/>
        </p:nvSpPr>
        <p:spPr>
          <a:xfrm>
            <a:off x="0" y="8985448"/>
            <a:ext cx="6858000" cy="920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ctrTitle"/>
          </p:nvPr>
        </p:nvSpPr>
        <p:spPr>
          <a:xfrm>
            <a:off x="692695" y="272480"/>
            <a:ext cx="5472609" cy="1584176"/>
          </a:xfrm>
        </p:spPr>
        <p:txBody>
          <a:bodyPr>
            <a:noAutofit/>
          </a:bodyPr>
          <a:lstStyle/>
          <a:p>
            <a:r>
              <a:rPr lang="en-GB" sz="3600" dirty="0">
                <a:solidFill>
                  <a:srgbClr val="E9853B"/>
                </a:solidFill>
                <a:latin typeface="Georgia" panose="02040502050405020303" pitchFamily="18" charset="0"/>
              </a:rPr>
              <a:t>Supporting the 2022 </a:t>
            </a:r>
            <a:br>
              <a:rPr lang="en-GB" sz="3600" dirty="0">
                <a:solidFill>
                  <a:srgbClr val="E9853B"/>
                </a:solidFill>
                <a:latin typeface="Georgia" panose="02040502050405020303" pitchFamily="18" charset="0"/>
              </a:rPr>
            </a:br>
            <a:r>
              <a:rPr lang="en-GB" sz="3600" dirty="0">
                <a:solidFill>
                  <a:srgbClr val="E9853B"/>
                </a:solidFill>
                <a:latin typeface="Georgia" panose="02040502050405020303" pitchFamily="18" charset="0"/>
              </a:rPr>
              <a:t>Guildford Book Festival</a:t>
            </a:r>
          </a:p>
        </p:txBody>
      </p:sp>
      <p:sp>
        <p:nvSpPr>
          <p:cNvPr id="3" name="Subtitle 2"/>
          <p:cNvSpPr>
            <a:spLocks noGrp="1"/>
          </p:cNvSpPr>
          <p:nvPr>
            <p:ph type="subTitle" idx="1"/>
          </p:nvPr>
        </p:nvSpPr>
        <p:spPr>
          <a:xfrm>
            <a:off x="692695" y="9163856"/>
            <a:ext cx="5472609" cy="563736"/>
          </a:xfrm>
        </p:spPr>
        <p:txBody>
          <a:bodyPr>
            <a:normAutofit/>
          </a:bodyPr>
          <a:lstStyle/>
          <a:p>
            <a:r>
              <a:rPr lang="en-GB" sz="2800" dirty="0">
                <a:solidFill>
                  <a:schemeClr val="tx1"/>
                </a:solidFill>
                <a:latin typeface="Georgia" panose="02040502050405020303" pitchFamily="18" charset="0"/>
              </a:rPr>
              <a:t>www.guildfordbookfestival.co.uk</a:t>
            </a:r>
          </a:p>
        </p:txBody>
      </p:sp>
      <p:sp>
        <p:nvSpPr>
          <p:cNvPr id="5" name="Rectangle 4"/>
          <p:cNvSpPr/>
          <p:nvPr/>
        </p:nvSpPr>
        <p:spPr>
          <a:xfrm>
            <a:off x="692695" y="2963065"/>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xtBox 3"/>
          <p:cNvSpPr txBox="1"/>
          <p:nvPr/>
        </p:nvSpPr>
        <p:spPr>
          <a:xfrm>
            <a:off x="692695" y="1928664"/>
            <a:ext cx="5472609" cy="1077218"/>
          </a:xfrm>
          <a:prstGeom prst="rect">
            <a:avLst/>
          </a:prstGeom>
          <a:noFill/>
        </p:spPr>
        <p:txBody>
          <a:bodyPr wrap="square" rtlCol="0">
            <a:spAutoFit/>
          </a:bodyPr>
          <a:lstStyle/>
          <a:p>
            <a:pPr algn="ctr"/>
            <a:r>
              <a:rPr lang="en-GB" sz="1600" dirty="0">
                <a:latin typeface="Georgia" charset="0"/>
                <a:ea typeface="Georgia" charset="0"/>
                <a:cs typeface="Georgia" charset="0"/>
              </a:rPr>
              <a:t>For over 33 years Guildford has hosted an annual Book Festival, with a mission to celebrate great writing and share a love of books with a wide and varied audience. </a:t>
            </a:r>
            <a:endParaRPr lang="en-US" sz="1600" dirty="0">
              <a:latin typeface="Georgia" charset="0"/>
              <a:ea typeface="Georgia" charset="0"/>
              <a:cs typeface="Georgia" charset="0"/>
            </a:endParaRPr>
          </a:p>
          <a:p>
            <a:pPr algn="r"/>
            <a:endParaRPr lang="en-US" sz="1600" dirty="0">
              <a:latin typeface="Georgia" charset="0"/>
              <a:ea typeface="Georgia" charset="0"/>
              <a:cs typeface="Georgia" charset="0"/>
            </a:endParaRPr>
          </a:p>
        </p:txBody>
      </p:sp>
      <p:sp>
        <p:nvSpPr>
          <p:cNvPr id="10" name="TextBox 9"/>
          <p:cNvSpPr txBox="1"/>
          <p:nvPr/>
        </p:nvSpPr>
        <p:spPr>
          <a:xfrm>
            <a:off x="728193" y="3224808"/>
            <a:ext cx="5437111" cy="4616648"/>
          </a:xfrm>
          <a:prstGeom prst="rect">
            <a:avLst/>
          </a:prstGeom>
          <a:noFill/>
        </p:spPr>
        <p:txBody>
          <a:bodyPr wrap="square" rtlCol="0">
            <a:spAutoFit/>
          </a:bodyPr>
          <a:lstStyle/>
          <a:p>
            <a:r>
              <a:rPr lang="en-GB" sz="1400" dirty="0">
                <a:latin typeface="Georgia" charset="0"/>
                <a:ea typeface="Georgia" charset="0"/>
                <a:cs typeface="Georgia" charset="0"/>
              </a:rPr>
              <a:t>The Festival is the premier literary festival in the South-East and has established widespread support throughout the town and surrounding areas, reaching an audience of thousands. </a:t>
            </a:r>
          </a:p>
          <a:p>
            <a:endParaRPr lang="en-GB" sz="1400" dirty="0">
              <a:latin typeface="Georgia" charset="0"/>
              <a:ea typeface="Georgia" charset="0"/>
              <a:cs typeface="Georgia" charset="0"/>
            </a:endParaRPr>
          </a:p>
          <a:p>
            <a:r>
              <a:rPr lang="en-US" sz="1400" dirty="0">
                <a:latin typeface="Georgia" charset="0"/>
                <a:ea typeface="Georgia" charset="0"/>
                <a:cs typeface="Georgia" charset="0"/>
              </a:rPr>
              <a:t>An important element of the Festival is its schools and children’s </a:t>
            </a:r>
            <a:r>
              <a:rPr lang="en-US" sz="1400" dirty="0" err="1">
                <a:latin typeface="Georgia" charset="0"/>
                <a:ea typeface="Georgia" charset="0"/>
                <a:cs typeface="Georgia" charset="0"/>
              </a:rPr>
              <a:t>programme</a:t>
            </a:r>
            <a:r>
              <a:rPr lang="en-US" sz="1400" dirty="0">
                <a:latin typeface="Georgia" charset="0"/>
                <a:ea typeface="Georgia" charset="0"/>
                <a:cs typeface="Georgia" charset="0"/>
              </a:rPr>
              <a:t> in which authors and illustrators are invited to visit schools in the area to engage and inspire young readers.  </a:t>
            </a:r>
          </a:p>
          <a:p>
            <a:r>
              <a:rPr lang="en-GB" sz="1400" dirty="0">
                <a:latin typeface="Georgia" charset="0"/>
                <a:ea typeface="Georgia" charset="0"/>
                <a:cs typeface="Georgia" charset="0"/>
              </a:rPr>
              <a:t> </a:t>
            </a:r>
            <a:endParaRPr lang="en-US" sz="1400" dirty="0">
              <a:latin typeface="Georgia" charset="0"/>
              <a:ea typeface="Georgia" charset="0"/>
              <a:cs typeface="Georgia" charset="0"/>
            </a:endParaRPr>
          </a:p>
          <a:p>
            <a:r>
              <a:rPr lang="en-GB" sz="1400" dirty="0">
                <a:latin typeface="Georgia" charset="0"/>
                <a:ea typeface="Georgia" charset="0"/>
                <a:cs typeface="Georgia" charset="0"/>
              </a:rPr>
              <a:t>In sponsoring Guildford Book Festival you are supporting our goal to promote books and reading to all ages whilst benefiting from </a:t>
            </a:r>
          </a:p>
          <a:p>
            <a:r>
              <a:rPr lang="en-GB" sz="1400" dirty="0">
                <a:latin typeface="Georgia" charset="0"/>
                <a:ea typeface="Georgia" charset="0"/>
                <a:cs typeface="Georgia" charset="0"/>
              </a:rPr>
              <a:t>excellent brand exposure and audience reach.</a:t>
            </a:r>
            <a:endParaRPr lang="en-US" sz="1400" dirty="0">
              <a:latin typeface="Georgia" charset="0"/>
              <a:ea typeface="Georgia" charset="0"/>
              <a:cs typeface="Georgia" charset="0"/>
            </a:endParaRPr>
          </a:p>
          <a:p>
            <a:r>
              <a:rPr lang="en-GB" sz="1400" dirty="0">
                <a:latin typeface="Georgia" charset="0"/>
                <a:ea typeface="Georgia" charset="0"/>
                <a:cs typeface="Georgia" charset="0"/>
              </a:rPr>
              <a:t> </a:t>
            </a:r>
            <a:endParaRPr lang="en-US" sz="1400" dirty="0">
              <a:latin typeface="Georgia" charset="0"/>
              <a:ea typeface="Georgia" charset="0"/>
              <a:cs typeface="Georgia" charset="0"/>
            </a:endParaRPr>
          </a:p>
          <a:p>
            <a:r>
              <a:rPr lang="en-GB" sz="1400" dirty="0">
                <a:latin typeface="Georgia" charset="0"/>
                <a:ea typeface="Georgia" charset="0"/>
                <a:cs typeface="Georgia" charset="0"/>
              </a:rPr>
              <a:t>With numerous events packed into over </a:t>
            </a:r>
            <a:r>
              <a:rPr lang="en-GB" sz="1400" b="1" dirty="0">
                <a:latin typeface="Georgia" charset="0"/>
                <a:ea typeface="Georgia" charset="0"/>
                <a:cs typeface="Georgia" charset="0"/>
              </a:rPr>
              <a:t>14 days</a:t>
            </a:r>
            <a:r>
              <a:rPr lang="en-GB" sz="1400" dirty="0">
                <a:latin typeface="Georgia" charset="0"/>
                <a:ea typeface="Georgia" charset="0"/>
                <a:cs typeface="Georgia" charset="0"/>
              </a:rPr>
              <a:t>, the Festival attracts a vibrant mix of authors, artists and performers, providing the opportunity to offer a unique and memorable environment for corporate hospitality and staff incentives. </a:t>
            </a:r>
            <a:endParaRPr lang="en-US" sz="1400" dirty="0">
              <a:latin typeface="Georgia" charset="0"/>
              <a:ea typeface="Georgia" charset="0"/>
              <a:cs typeface="Georgia" charset="0"/>
            </a:endParaRPr>
          </a:p>
          <a:p>
            <a:r>
              <a:rPr lang="en-GB" sz="1400" dirty="0">
                <a:latin typeface="Georgia" charset="0"/>
                <a:ea typeface="Georgia" charset="0"/>
                <a:cs typeface="Georgia" charset="0"/>
              </a:rPr>
              <a:t> </a:t>
            </a:r>
            <a:endParaRPr lang="en-US" sz="1400" dirty="0">
              <a:latin typeface="Georgia" charset="0"/>
              <a:ea typeface="Georgia" charset="0"/>
              <a:cs typeface="Georgia" charset="0"/>
            </a:endParaRPr>
          </a:p>
          <a:p>
            <a:r>
              <a:rPr lang="en-GB" sz="1400" dirty="0">
                <a:latin typeface="Georgia" charset="0"/>
                <a:ea typeface="Georgia" charset="0"/>
                <a:cs typeface="Georgia" charset="0"/>
              </a:rPr>
              <a:t>We work with companies and brands to ensure that effective partnerships are created that deliver your business and brand goals.</a:t>
            </a:r>
            <a:endParaRPr lang="en-US" sz="1400" dirty="0">
              <a:latin typeface="Georgia" charset="0"/>
              <a:ea typeface="Georgia" charset="0"/>
              <a:cs typeface="Georgia" charset="0"/>
            </a:endParaRPr>
          </a:p>
          <a:p>
            <a:endParaRPr lang="en-US" sz="1400" dirty="0">
              <a:latin typeface="Georgia" charset="0"/>
              <a:ea typeface="Georgia" charset="0"/>
              <a:cs typeface="Georgia" charset="0"/>
            </a:endParaRPr>
          </a:p>
        </p:txBody>
      </p:sp>
      <p:sp>
        <p:nvSpPr>
          <p:cNvPr id="12" name="Subtitle 2"/>
          <p:cNvSpPr txBox="1">
            <a:spLocks/>
          </p:cNvSpPr>
          <p:nvPr/>
        </p:nvSpPr>
        <p:spPr>
          <a:xfrm>
            <a:off x="116632" y="9163856"/>
            <a:ext cx="5472609" cy="5637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800">
                <a:solidFill>
                  <a:schemeClr val="bg2"/>
                </a:solidFill>
                <a:latin typeface="Georgia" panose="02040502050405020303" pitchFamily="18" charset="0"/>
              </a:rPr>
              <a:t>www.guildfordbookfestival.co.uk</a:t>
            </a:r>
            <a:endParaRPr lang="en-GB" sz="2800" dirty="0">
              <a:solidFill>
                <a:schemeClr val="bg2"/>
              </a:solidFill>
              <a:latin typeface="Georgia" panose="02040502050405020303" pitchFamily="18" charset="0"/>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632" y="9059497"/>
            <a:ext cx="648072" cy="672683"/>
          </a:xfrm>
          <a:prstGeom prst="rect">
            <a:avLst/>
          </a:prstGeom>
        </p:spPr>
      </p:pic>
    </p:spTree>
    <p:extLst>
      <p:ext uri="{BB962C8B-B14F-4D97-AF65-F5344CB8AC3E}">
        <p14:creationId xmlns:p14="http://schemas.microsoft.com/office/powerpoint/2010/main" val="64126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916" y="-466398"/>
            <a:ext cx="6925300" cy="10387950"/>
          </a:xfrm>
          <a:prstGeom prst="rect">
            <a:avLst/>
          </a:prstGeom>
        </p:spPr>
      </p:pic>
      <p:sp>
        <p:nvSpPr>
          <p:cNvPr id="14" name="Rectangle 13"/>
          <p:cNvSpPr/>
          <p:nvPr/>
        </p:nvSpPr>
        <p:spPr>
          <a:xfrm>
            <a:off x="2492896" y="7185248"/>
            <a:ext cx="4382752" cy="252028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itle 1"/>
          <p:cNvSpPr txBox="1">
            <a:spLocks/>
          </p:cNvSpPr>
          <p:nvPr/>
        </p:nvSpPr>
        <p:spPr>
          <a:xfrm>
            <a:off x="2691647" y="7257255"/>
            <a:ext cx="4193737" cy="20162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700" dirty="0">
                <a:solidFill>
                  <a:schemeClr val="bg1"/>
                </a:solidFill>
                <a:latin typeface="Georgia" charset="0"/>
                <a:ea typeface="Georgia" charset="0"/>
                <a:cs typeface="Georgia" charset="0"/>
              </a:rPr>
              <a:t>“The GBF team worked very hard to ensure our needs were met, and we were very impressed by their attitude, their </a:t>
            </a:r>
            <a:r>
              <a:rPr lang="en-US" sz="1700" dirty="0" err="1">
                <a:solidFill>
                  <a:schemeClr val="bg1"/>
                </a:solidFill>
                <a:latin typeface="Georgia" charset="0"/>
                <a:ea typeface="Georgia" charset="0"/>
                <a:cs typeface="Georgia" charset="0"/>
              </a:rPr>
              <a:t>organisation</a:t>
            </a:r>
            <a:r>
              <a:rPr lang="en-US" sz="1700" dirty="0">
                <a:solidFill>
                  <a:schemeClr val="bg1"/>
                </a:solidFill>
                <a:latin typeface="Georgia" charset="0"/>
                <a:ea typeface="Georgia" charset="0"/>
                <a:cs typeface="Georgia" charset="0"/>
              </a:rPr>
              <a:t> and the </a:t>
            </a:r>
            <a:r>
              <a:rPr lang="en-US" sz="1700" dirty="0" err="1">
                <a:solidFill>
                  <a:schemeClr val="bg1"/>
                </a:solidFill>
                <a:latin typeface="Georgia" charset="0"/>
                <a:ea typeface="Georgia" charset="0"/>
                <a:cs typeface="Georgia" charset="0"/>
              </a:rPr>
              <a:t>calibre</a:t>
            </a:r>
            <a:r>
              <a:rPr lang="en-US" sz="1700" dirty="0">
                <a:solidFill>
                  <a:schemeClr val="bg1"/>
                </a:solidFill>
                <a:latin typeface="Georgia" charset="0"/>
                <a:ea typeface="Georgia" charset="0"/>
                <a:cs typeface="Georgia" charset="0"/>
              </a:rPr>
              <a:t> of speakers they had at the Festival. We will certainly be signing up for more!”</a:t>
            </a:r>
          </a:p>
          <a:p>
            <a:pPr algn="l"/>
            <a:endParaRPr lang="en-US" sz="1700" dirty="0">
              <a:solidFill>
                <a:schemeClr val="bg1"/>
              </a:solidFill>
              <a:latin typeface="Georgia" charset="0"/>
              <a:ea typeface="Georgia" charset="0"/>
              <a:cs typeface="Georgia" charset="0"/>
            </a:endParaRPr>
          </a:p>
        </p:txBody>
      </p:sp>
      <p:sp>
        <p:nvSpPr>
          <p:cNvPr id="17" name="Rectangle 16"/>
          <p:cNvSpPr/>
          <p:nvPr/>
        </p:nvSpPr>
        <p:spPr>
          <a:xfrm flipV="1">
            <a:off x="2691647" y="9103173"/>
            <a:ext cx="41937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TextBox 17"/>
          <p:cNvSpPr txBox="1"/>
          <p:nvPr/>
        </p:nvSpPr>
        <p:spPr>
          <a:xfrm>
            <a:off x="2708920" y="9141657"/>
            <a:ext cx="3392996" cy="369332"/>
          </a:xfrm>
          <a:prstGeom prst="rect">
            <a:avLst/>
          </a:prstGeom>
          <a:noFill/>
        </p:spPr>
        <p:txBody>
          <a:bodyPr wrap="square" rtlCol="0">
            <a:spAutoFit/>
          </a:bodyPr>
          <a:lstStyle/>
          <a:p>
            <a:r>
              <a:rPr lang="en-US" dirty="0">
                <a:solidFill>
                  <a:schemeClr val="bg1"/>
                </a:solidFill>
                <a:latin typeface="Georgia" charset="0"/>
                <a:ea typeface="Georgia" charset="0"/>
                <a:cs typeface="Georgia" charset="0"/>
              </a:rPr>
              <a:t>Ken Young, Wilkins Kennedy</a:t>
            </a:r>
          </a:p>
        </p:txBody>
      </p:sp>
    </p:spTree>
    <p:extLst>
      <p:ext uri="{BB962C8B-B14F-4D97-AF65-F5344CB8AC3E}">
        <p14:creationId xmlns:p14="http://schemas.microsoft.com/office/powerpoint/2010/main" val="348726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E16C93-CD27-0D46-B5BD-6214319D82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00" y="-1734224"/>
            <a:ext cx="10729192" cy="14991474"/>
          </a:xfrm>
          <a:prstGeom prst="rect">
            <a:avLst/>
          </a:prstGeom>
        </p:spPr>
      </p:pic>
      <p:sp>
        <p:nvSpPr>
          <p:cNvPr id="7" name="Rectangle 6"/>
          <p:cNvSpPr/>
          <p:nvPr/>
        </p:nvSpPr>
        <p:spPr>
          <a:xfrm>
            <a:off x="-23270" y="8913440"/>
            <a:ext cx="6881270" cy="992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ctrTitle"/>
          </p:nvPr>
        </p:nvSpPr>
        <p:spPr>
          <a:xfrm>
            <a:off x="692695" y="560512"/>
            <a:ext cx="5472609" cy="1584176"/>
          </a:xfrm>
        </p:spPr>
        <p:txBody>
          <a:bodyPr>
            <a:normAutofit/>
          </a:bodyPr>
          <a:lstStyle/>
          <a:p>
            <a:r>
              <a:rPr lang="en-GB" sz="3600" dirty="0">
                <a:ln w="0"/>
                <a:solidFill>
                  <a:srgbClr val="E9853B"/>
                </a:solidFill>
                <a:effectLst>
                  <a:outerShdw blurRad="38100" dist="25400" dir="5400000" algn="ctr" rotWithShape="0">
                    <a:srgbClr val="6E747A">
                      <a:alpha val="43000"/>
                    </a:srgbClr>
                  </a:outerShdw>
                </a:effectLst>
                <a:latin typeface="Georgia" panose="02040502050405020303" pitchFamily="18" charset="0"/>
              </a:rPr>
              <a:t>FESTIVAL OVERVIEW</a:t>
            </a:r>
          </a:p>
        </p:txBody>
      </p:sp>
      <p:sp>
        <p:nvSpPr>
          <p:cNvPr id="5" name="Rectangle 4"/>
          <p:cNvSpPr/>
          <p:nvPr/>
        </p:nvSpPr>
        <p:spPr>
          <a:xfrm>
            <a:off x="692695" y="1640632"/>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accent1"/>
              </a:solidFill>
              <a:effectLst>
                <a:outerShdw blurRad="38100" dist="25400" dir="5400000" algn="ctr" rotWithShape="0">
                  <a:srgbClr val="6E747A">
                    <a:alpha val="43000"/>
                  </a:srgbClr>
                </a:outerShdw>
              </a:effectLst>
            </a:endParaRPr>
          </a:p>
        </p:txBody>
      </p:sp>
      <p:sp>
        <p:nvSpPr>
          <p:cNvPr id="10" name="TextBox 9"/>
          <p:cNvSpPr txBox="1"/>
          <p:nvPr/>
        </p:nvSpPr>
        <p:spPr>
          <a:xfrm>
            <a:off x="728193" y="3440832"/>
            <a:ext cx="5437111" cy="4616648"/>
          </a:xfrm>
          <a:prstGeom prst="rect">
            <a:avLst/>
          </a:prstGeom>
          <a:noFill/>
        </p:spPr>
        <p:txBody>
          <a:bodyPr wrap="square" rtlCol="0">
            <a:spAutoFit/>
          </a:bodyPr>
          <a:lstStyle/>
          <a:p>
            <a:r>
              <a:rPr lang="en-GB" sz="1400" dirty="0">
                <a:ln w="0"/>
                <a:solidFill>
                  <a:srgbClr val="E9853B"/>
                </a:solidFill>
                <a:effectLst>
                  <a:outerShdw blurRad="38100" dist="25400" dir="5400000" algn="ctr" rotWithShape="0">
                    <a:srgbClr val="6E747A">
                      <a:alpha val="43000"/>
                    </a:srgbClr>
                  </a:outerShdw>
                </a:effectLst>
                <a:latin typeface="Georgia" charset="0"/>
                <a:ea typeface="Georgia" charset="0"/>
                <a:cs typeface="Georgia" charset="0"/>
              </a:rPr>
              <a:t>Exciting Events:</a:t>
            </a:r>
            <a:r>
              <a:rPr lang="en-GB" sz="1400" dirty="0">
                <a:ln w="0"/>
                <a:effectLst>
                  <a:outerShdw blurRad="38100" dist="25400" dir="5400000" algn="ctr" rotWithShape="0">
                    <a:srgbClr val="6E747A">
                      <a:alpha val="43000"/>
                    </a:srgbClr>
                  </a:outerShdw>
                </a:effectLst>
                <a:latin typeface="Georgia" charset="0"/>
                <a:ea typeface="Georgia" charset="0"/>
                <a:cs typeface="Georgia" charset="0"/>
              </a:rPr>
              <a:t> Bringing bestselling authors, sporting heroes, prominent commentators, popular chefs, critically acclaimed historians, influential journalists and stars of the screen to share their stories and lives with the public.</a:t>
            </a:r>
            <a:endParaRPr lang="en-US" sz="1400" dirty="0">
              <a:ln w="0"/>
              <a:effectLst>
                <a:outerShdw blurRad="38100" dist="25400" dir="5400000" algn="ctr" rotWithShape="0">
                  <a:srgbClr val="6E747A">
                    <a:alpha val="43000"/>
                  </a:srgbClr>
                </a:outerShdw>
              </a:effectLst>
              <a:latin typeface="Georgia" charset="0"/>
              <a:ea typeface="Georgia" charset="0"/>
              <a:cs typeface="Georgia" charset="0"/>
            </a:endParaRPr>
          </a:p>
          <a:p>
            <a:r>
              <a:rPr lang="en-GB" sz="1400" dirty="0">
                <a:ln w="0"/>
                <a:effectLst>
                  <a:outerShdw blurRad="38100" dist="25400" dir="5400000" algn="ctr" rotWithShape="0">
                    <a:srgbClr val="6E747A">
                      <a:alpha val="43000"/>
                    </a:srgbClr>
                  </a:outerShdw>
                </a:effectLst>
                <a:latin typeface="Georgia" charset="0"/>
                <a:ea typeface="Georgia" charset="0"/>
                <a:cs typeface="Georgia" charset="0"/>
              </a:rPr>
              <a:t> </a:t>
            </a:r>
            <a:endParaRPr lang="en-US" sz="1400" dirty="0">
              <a:ln w="0"/>
              <a:effectLst>
                <a:outerShdw blurRad="38100" dist="25400" dir="5400000" algn="ctr" rotWithShape="0">
                  <a:srgbClr val="6E747A">
                    <a:alpha val="43000"/>
                  </a:srgbClr>
                </a:outerShdw>
              </a:effectLst>
              <a:latin typeface="Georgia" charset="0"/>
              <a:ea typeface="Georgia" charset="0"/>
              <a:cs typeface="Georgia" charset="0"/>
            </a:endParaRPr>
          </a:p>
          <a:p>
            <a:r>
              <a:rPr lang="en-GB" sz="1400" dirty="0">
                <a:ln w="0"/>
                <a:solidFill>
                  <a:srgbClr val="E9853B"/>
                </a:solidFill>
                <a:effectLst>
                  <a:outerShdw blurRad="38100" dist="25400" dir="5400000" algn="ctr" rotWithShape="0">
                    <a:srgbClr val="6E747A">
                      <a:alpha val="43000"/>
                    </a:srgbClr>
                  </a:outerShdw>
                </a:effectLst>
                <a:latin typeface="Georgia" charset="0"/>
                <a:ea typeface="Georgia" charset="0"/>
                <a:cs typeface="Georgia" charset="0"/>
              </a:rPr>
              <a:t>Festival Hub:</a:t>
            </a:r>
            <a:r>
              <a:rPr lang="en-GB" sz="1400" dirty="0">
                <a:ln w="0"/>
                <a:effectLst>
                  <a:outerShdw blurRad="38100" dist="25400" dir="5400000" algn="ctr" rotWithShape="0">
                    <a:srgbClr val="6E747A">
                      <a:alpha val="43000"/>
                    </a:srgbClr>
                  </a:outerShdw>
                </a:effectLst>
                <a:latin typeface="Georgia" charset="0"/>
                <a:ea typeface="Georgia" charset="0"/>
                <a:cs typeface="Georgia" charset="0"/>
              </a:rPr>
              <a:t> The Electric Theatre is the Festival hub incorporating the Festival bookshop, run by Waterstones, Guildford’s leading bookshop, the Green Room and main theatre. Other events take place in and around the town, combining historical and smaller venues with large theatres and auditoriums. </a:t>
            </a:r>
            <a:endParaRPr lang="en-US" sz="1400" dirty="0">
              <a:ln w="0"/>
              <a:effectLst>
                <a:outerShdw blurRad="38100" dist="25400" dir="5400000" algn="ctr" rotWithShape="0">
                  <a:srgbClr val="6E747A">
                    <a:alpha val="43000"/>
                  </a:srgbClr>
                </a:outerShdw>
              </a:effectLst>
              <a:latin typeface="Georgia" charset="0"/>
              <a:ea typeface="Georgia" charset="0"/>
              <a:cs typeface="Georgia" charset="0"/>
            </a:endParaRPr>
          </a:p>
          <a:p>
            <a:r>
              <a:rPr lang="en-GB" sz="1400" dirty="0">
                <a:ln w="0"/>
                <a:effectLst>
                  <a:outerShdw blurRad="38100" dist="25400" dir="5400000" algn="ctr" rotWithShape="0">
                    <a:srgbClr val="6E747A">
                      <a:alpha val="43000"/>
                    </a:srgbClr>
                  </a:outerShdw>
                </a:effectLst>
                <a:latin typeface="Georgia" charset="0"/>
                <a:ea typeface="Georgia" charset="0"/>
                <a:cs typeface="Georgia" charset="0"/>
              </a:rPr>
              <a:t> </a:t>
            </a:r>
            <a:endParaRPr lang="en-US" sz="1400" dirty="0">
              <a:ln w="0"/>
              <a:effectLst>
                <a:outerShdw blurRad="38100" dist="25400" dir="5400000" algn="ctr" rotWithShape="0">
                  <a:srgbClr val="6E747A">
                    <a:alpha val="43000"/>
                  </a:srgbClr>
                </a:outerShdw>
              </a:effectLst>
              <a:latin typeface="Georgia" charset="0"/>
              <a:ea typeface="Georgia" charset="0"/>
              <a:cs typeface="Georgia" charset="0"/>
            </a:endParaRPr>
          </a:p>
          <a:p>
            <a:r>
              <a:rPr lang="en-GB" sz="1400" dirty="0">
                <a:ln w="0"/>
                <a:solidFill>
                  <a:srgbClr val="E9853B"/>
                </a:solidFill>
                <a:effectLst>
                  <a:outerShdw blurRad="38100" dist="25400" dir="5400000" algn="ctr" rotWithShape="0">
                    <a:srgbClr val="6E747A">
                      <a:alpha val="43000"/>
                    </a:srgbClr>
                  </a:outerShdw>
                </a:effectLst>
                <a:latin typeface="Georgia" charset="0"/>
                <a:ea typeface="Georgia" charset="0"/>
                <a:cs typeface="Georgia" charset="0"/>
              </a:rPr>
              <a:t>Highly Engaged Audiences: </a:t>
            </a:r>
            <a:r>
              <a:rPr lang="en-GB" sz="1400" dirty="0">
                <a:ln w="0"/>
                <a:effectLst>
                  <a:outerShdw blurRad="38100" dist="25400" dir="5400000" algn="ctr" rotWithShape="0">
                    <a:srgbClr val="6E747A">
                      <a:alpha val="43000"/>
                    </a:srgbClr>
                  </a:outerShdw>
                </a:effectLst>
                <a:latin typeface="Georgia" charset="0"/>
                <a:ea typeface="Georgia" charset="0"/>
                <a:cs typeface="Georgia" charset="0"/>
              </a:rPr>
              <a:t>The Festival creates a space for friendly discussion and debate with events for everyone on offer from literary lunches and coffee mornings to lively conversations and in-depth panel discussions.</a:t>
            </a:r>
          </a:p>
          <a:p>
            <a:endParaRPr lang="en-GB" sz="1400" dirty="0">
              <a:ln w="0"/>
              <a:effectLst>
                <a:outerShdw blurRad="38100" dist="25400" dir="5400000" algn="ctr" rotWithShape="0">
                  <a:srgbClr val="6E747A">
                    <a:alpha val="43000"/>
                  </a:srgbClr>
                </a:outerShdw>
              </a:effectLst>
              <a:latin typeface="Georgia" charset="0"/>
              <a:ea typeface="Georgia" charset="0"/>
              <a:cs typeface="Georgia" charset="0"/>
            </a:endParaRPr>
          </a:p>
          <a:p>
            <a:r>
              <a:rPr lang="en-GB" sz="1400" dirty="0">
                <a:ln w="0"/>
                <a:solidFill>
                  <a:srgbClr val="E9853B"/>
                </a:solidFill>
                <a:effectLst>
                  <a:outerShdw blurRad="38100" dist="25400" dir="5400000" algn="ctr" rotWithShape="0">
                    <a:srgbClr val="6E747A">
                      <a:alpha val="43000"/>
                    </a:srgbClr>
                  </a:outerShdw>
                </a:effectLst>
                <a:latin typeface="Georgia" charset="0"/>
                <a:ea typeface="Georgia" charset="0"/>
                <a:cs typeface="Georgia" charset="0"/>
              </a:rPr>
              <a:t>Inspiring Young Readers: </a:t>
            </a:r>
            <a:r>
              <a:rPr lang="en-GB" sz="1400" dirty="0">
                <a:ln w="0"/>
                <a:effectLst>
                  <a:outerShdw blurRad="38100" dist="25400" dir="5400000" algn="ctr" rotWithShape="0">
                    <a:srgbClr val="6E747A">
                      <a:alpha val="43000"/>
                    </a:srgbClr>
                  </a:outerShdw>
                </a:effectLst>
                <a:latin typeface="Georgia" charset="0"/>
                <a:ea typeface="Georgia" charset="0"/>
                <a:cs typeface="Georgia" charset="0"/>
              </a:rPr>
              <a:t>Our schools programme and family events include large and small village school events, family shows, writing and illustration workshops.</a:t>
            </a:r>
            <a:endParaRPr lang="en-US" sz="1400" dirty="0">
              <a:ln w="0"/>
              <a:effectLst>
                <a:outerShdw blurRad="38100" dist="25400" dir="5400000" algn="ctr" rotWithShape="0">
                  <a:srgbClr val="6E747A">
                    <a:alpha val="43000"/>
                  </a:srgbClr>
                </a:outerShdw>
              </a:effectLst>
              <a:latin typeface="Georgia" charset="0"/>
              <a:ea typeface="Georgia" charset="0"/>
              <a:cs typeface="Georgia" charset="0"/>
            </a:endParaRPr>
          </a:p>
          <a:p>
            <a:endParaRPr lang="en-US" sz="1400" dirty="0">
              <a:ln w="0"/>
              <a:effectLst>
                <a:outerShdw blurRad="38100" dist="25400" dir="5400000" algn="ctr" rotWithShape="0">
                  <a:srgbClr val="6E747A">
                    <a:alpha val="43000"/>
                  </a:srgbClr>
                </a:outerShdw>
              </a:effectLst>
              <a:latin typeface="Georgia" charset="0"/>
              <a:ea typeface="Georgia" charset="0"/>
              <a:cs typeface="Georgia" charset="0"/>
            </a:endParaRPr>
          </a:p>
          <a:p>
            <a:endParaRPr lang="en-US" sz="1400" dirty="0">
              <a:ln w="0"/>
              <a:effectLst>
                <a:outerShdw blurRad="38100" dist="25400" dir="5400000" algn="ctr" rotWithShape="0">
                  <a:srgbClr val="6E747A">
                    <a:alpha val="43000"/>
                  </a:srgbClr>
                </a:outerShdw>
              </a:effectLst>
              <a:latin typeface="Georgia" charset="0"/>
              <a:ea typeface="Georgia" charset="0"/>
              <a:cs typeface="Georgia" charset="0"/>
            </a:endParaRPr>
          </a:p>
        </p:txBody>
      </p:sp>
      <p:sp>
        <p:nvSpPr>
          <p:cNvPr id="6" name="TextBox 5"/>
          <p:cNvSpPr txBox="1"/>
          <p:nvPr/>
        </p:nvSpPr>
        <p:spPr>
          <a:xfrm>
            <a:off x="728193" y="1928664"/>
            <a:ext cx="5653135" cy="1200329"/>
          </a:xfrm>
          <a:prstGeom prst="rect">
            <a:avLst/>
          </a:prstGeom>
          <a:noFill/>
        </p:spPr>
        <p:txBody>
          <a:bodyPr wrap="square" rtlCol="0">
            <a:spAutoFit/>
          </a:bodyPr>
          <a:lstStyle/>
          <a:p>
            <a:pPr marL="285750" lvl="0" indent="-285750">
              <a:buFont typeface="Arial" charset="0"/>
              <a:buChar char="•"/>
            </a:pPr>
            <a:r>
              <a:rPr lang="en-GB" dirty="0">
                <a:ln w="0"/>
                <a:effectLst>
                  <a:outerShdw blurRad="38100" dist="25400" dir="5400000" algn="ctr" rotWithShape="0">
                    <a:srgbClr val="6E747A">
                      <a:alpha val="43000"/>
                    </a:srgbClr>
                  </a:outerShdw>
                </a:effectLst>
                <a:latin typeface="Georgia" charset="0"/>
                <a:ea typeface="Georgia" charset="0"/>
                <a:cs typeface="Georgia" charset="0"/>
              </a:rPr>
              <a:t>More than 5,000 tickets sold</a:t>
            </a:r>
            <a:endParaRPr lang="en-US" dirty="0">
              <a:ln w="0"/>
              <a:effectLst>
                <a:outerShdw blurRad="38100" dist="25400" dir="5400000" algn="ctr" rotWithShape="0">
                  <a:srgbClr val="6E747A">
                    <a:alpha val="43000"/>
                  </a:srgbClr>
                </a:outerShdw>
              </a:effectLst>
              <a:latin typeface="Georgia" charset="0"/>
              <a:ea typeface="Georgia" charset="0"/>
              <a:cs typeface="Georgia" charset="0"/>
            </a:endParaRPr>
          </a:p>
          <a:p>
            <a:pPr marL="285750" lvl="0" indent="-285750">
              <a:buFont typeface="Arial" charset="0"/>
              <a:buChar char="•"/>
            </a:pPr>
            <a:r>
              <a:rPr lang="en-GB" dirty="0">
                <a:ln w="0"/>
                <a:effectLst>
                  <a:outerShdw blurRad="38100" dist="25400" dir="5400000" algn="ctr" rotWithShape="0">
                    <a:srgbClr val="6E747A">
                      <a:alpha val="43000"/>
                    </a:srgbClr>
                  </a:outerShdw>
                </a:effectLst>
                <a:latin typeface="Georgia" charset="0"/>
                <a:ea typeface="Georgia" charset="0"/>
                <a:cs typeface="Georgia" charset="0"/>
              </a:rPr>
              <a:t>80% of tickets sold</a:t>
            </a:r>
            <a:endParaRPr lang="en-US" dirty="0">
              <a:ln w="0"/>
              <a:effectLst>
                <a:outerShdw blurRad="38100" dist="25400" dir="5400000" algn="ctr" rotWithShape="0">
                  <a:srgbClr val="6E747A">
                    <a:alpha val="43000"/>
                  </a:srgbClr>
                </a:outerShdw>
              </a:effectLst>
              <a:latin typeface="Georgia" charset="0"/>
              <a:ea typeface="Georgia" charset="0"/>
              <a:cs typeface="Georgia" charset="0"/>
            </a:endParaRPr>
          </a:p>
          <a:p>
            <a:pPr marL="285750" lvl="0" indent="-285750">
              <a:buFont typeface="Arial" charset="0"/>
              <a:buChar char="•"/>
            </a:pPr>
            <a:r>
              <a:rPr lang="en-GB" dirty="0">
                <a:ln w="0"/>
                <a:effectLst>
                  <a:outerShdw blurRad="38100" dist="25400" dir="5400000" algn="ctr" rotWithShape="0">
                    <a:srgbClr val="6E747A">
                      <a:alpha val="43000"/>
                    </a:srgbClr>
                  </a:outerShdw>
                </a:effectLst>
                <a:latin typeface="Georgia" charset="0"/>
                <a:ea typeface="Georgia" charset="0"/>
                <a:cs typeface="Georgia" charset="0"/>
              </a:rPr>
              <a:t>ABC1 audience with a high level of disposable income</a:t>
            </a:r>
            <a:endParaRPr lang="en-US" dirty="0">
              <a:ln w="0"/>
              <a:effectLst>
                <a:outerShdw blurRad="38100" dist="25400" dir="5400000" algn="ctr" rotWithShape="0">
                  <a:srgbClr val="6E747A">
                    <a:alpha val="43000"/>
                  </a:srgbClr>
                </a:outerShdw>
              </a:effectLst>
              <a:latin typeface="Georgia" charset="0"/>
              <a:ea typeface="Georgia" charset="0"/>
              <a:cs typeface="Georgia" charset="0"/>
            </a:endParaRPr>
          </a:p>
        </p:txBody>
      </p:sp>
      <p:sp>
        <p:nvSpPr>
          <p:cNvPr id="15" name="Rectangle 14"/>
          <p:cNvSpPr/>
          <p:nvPr/>
        </p:nvSpPr>
        <p:spPr>
          <a:xfrm>
            <a:off x="0" y="8183421"/>
            <a:ext cx="6858000" cy="891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accent1"/>
              </a:solidFill>
              <a:effectLst>
                <a:outerShdw blurRad="38100" dist="25400" dir="5400000" algn="ctr" rotWithShape="0">
                  <a:srgbClr val="6E747A">
                    <a:alpha val="43000"/>
                  </a:srgbClr>
                </a:outerShdw>
              </a:effectLst>
            </a:endParaRPr>
          </a:p>
        </p:txBody>
      </p:sp>
      <p:sp>
        <p:nvSpPr>
          <p:cNvPr id="12" name="Subtitle 2"/>
          <p:cNvSpPr>
            <a:spLocks noGrp="1"/>
          </p:cNvSpPr>
          <p:nvPr>
            <p:ph type="subTitle" idx="1"/>
          </p:nvPr>
        </p:nvSpPr>
        <p:spPr>
          <a:xfrm>
            <a:off x="116632" y="9163856"/>
            <a:ext cx="5472609" cy="563736"/>
          </a:xfrm>
        </p:spPr>
        <p:txBody>
          <a:bodyPr>
            <a:normAutofit/>
          </a:bodyPr>
          <a:lstStyle/>
          <a:p>
            <a:r>
              <a:rPr lang="en-GB" sz="2800" dirty="0">
                <a:solidFill>
                  <a:schemeClr val="bg2"/>
                </a:solidFill>
                <a:latin typeface="Georgia" panose="02040502050405020303" pitchFamily="18" charset="0"/>
              </a:rPr>
              <a:t>www.guildfordbookfestival.co.uk</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632" y="9059497"/>
            <a:ext cx="648072" cy="672683"/>
          </a:xfrm>
          <a:prstGeom prst="rect">
            <a:avLst/>
          </a:prstGeom>
        </p:spPr>
      </p:pic>
    </p:spTree>
    <p:extLst>
      <p:ext uri="{BB962C8B-B14F-4D97-AF65-F5344CB8AC3E}">
        <p14:creationId xmlns:p14="http://schemas.microsoft.com/office/powerpoint/2010/main" val="25790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6885384" cy="9906000"/>
          </a:xfrm>
          <a:prstGeom prst="rect">
            <a:avLst/>
          </a:prstGeom>
        </p:spPr>
      </p:pic>
      <p:sp>
        <p:nvSpPr>
          <p:cNvPr id="10" name="Rectangle 9"/>
          <p:cNvSpPr/>
          <p:nvPr/>
        </p:nvSpPr>
        <p:spPr>
          <a:xfrm>
            <a:off x="0" y="7401272"/>
            <a:ext cx="3545665" cy="216024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99392" y="7185247"/>
            <a:ext cx="3401649" cy="1872209"/>
          </a:xfrm>
        </p:spPr>
        <p:txBody>
          <a:bodyPr>
            <a:normAutofit/>
          </a:bodyPr>
          <a:lstStyle/>
          <a:p>
            <a:pPr algn="r"/>
            <a:r>
              <a:rPr lang="en-GB" sz="1800" dirty="0">
                <a:solidFill>
                  <a:schemeClr val="bg2"/>
                </a:solidFill>
                <a:latin typeface="Georgia" panose="02040502050405020303" pitchFamily="18" charset="0"/>
              </a:rPr>
              <a:t>“Listening, learning, laughing. Literature both light and lofty. What's not to love about the Guildford Book Festival?”</a:t>
            </a:r>
          </a:p>
        </p:txBody>
      </p:sp>
      <p:sp>
        <p:nvSpPr>
          <p:cNvPr id="12" name="Rectangle 11"/>
          <p:cNvSpPr/>
          <p:nvPr/>
        </p:nvSpPr>
        <p:spPr>
          <a:xfrm>
            <a:off x="-27384" y="8913440"/>
            <a:ext cx="3329641" cy="5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TextBox 12"/>
          <p:cNvSpPr txBox="1"/>
          <p:nvPr/>
        </p:nvSpPr>
        <p:spPr>
          <a:xfrm>
            <a:off x="-243408" y="9066037"/>
            <a:ext cx="3573016" cy="400110"/>
          </a:xfrm>
          <a:prstGeom prst="rect">
            <a:avLst/>
          </a:prstGeom>
          <a:noFill/>
        </p:spPr>
        <p:txBody>
          <a:bodyPr wrap="square" rtlCol="0">
            <a:spAutoFit/>
          </a:bodyPr>
          <a:lstStyle/>
          <a:p>
            <a:pPr algn="r"/>
            <a:r>
              <a:rPr lang="en-GB" sz="2000" dirty="0">
                <a:solidFill>
                  <a:srgbClr val="FFFFFF"/>
                </a:solidFill>
                <a:latin typeface="Georgia" panose="02040502050405020303" pitchFamily="18" charset="0"/>
              </a:rPr>
              <a:t>Sandi Toksvig</a:t>
            </a:r>
          </a:p>
        </p:txBody>
      </p:sp>
    </p:spTree>
    <p:extLst>
      <p:ext uri="{BB962C8B-B14F-4D97-AF65-F5344CB8AC3E}">
        <p14:creationId xmlns:p14="http://schemas.microsoft.com/office/powerpoint/2010/main" val="417676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C65590-B80E-354F-AE0B-2707BAD1100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00" y="-1734224"/>
            <a:ext cx="10729192" cy="14991474"/>
          </a:xfrm>
          <a:prstGeom prst="rect">
            <a:avLst/>
          </a:prstGeom>
        </p:spPr>
      </p:pic>
      <p:sp>
        <p:nvSpPr>
          <p:cNvPr id="7" name="Rectangle 6"/>
          <p:cNvSpPr/>
          <p:nvPr/>
        </p:nvSpPr>
        <p:spPr>
          <a:xfrm>
            <a:off x="-27384" y="8985448"/>
            <a:ext cx="6885384" cy="920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92695" y="560512"/>
            <a:ext cx="5472609" cy="1584176"/>
          </a:xfrm>
        </p:spPr>
        <p:txBody>
          <a:bodyPr>
            <a:normAutofit/>
          </a:bodyPr>
          <a:lstStyle/>
          <a:p>
            <a:r>
              <a:rPr lang="en-GB" sz="3300" dirty="0">
                <a:solidFill>
                  <a:srgbClr val="E9853B"/>
                </a:solidFill>
                <a:latin typeface="Georgia" panose="02040502050405020303" pitchFamily="18" charset="0"/>
              </a:rPr>
              <a:t>SPONSORSHIP PACKAGES</a:t>
            </a:r>
          </a:p>
        </p:txBody>
      </p:sp>
      <p:sp>
        <p:nvSpPr>
          <p:cNvPr id="5" name="Rectangle 4"/>
          <p:cNvSpPr/>
          <p:nvPr/>
        </p:nvSpPr>
        <p:spPr>
          <a:xfrm>
            <a:off x="692695" y="1784648"/>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728193" y="2216696"/>
            <a:ext cx="5437111" cy="6986528"/>
          </a:xfrm>
          <a:prstGeom prst="rect">
            <a:avLst/>
          </a:prstGeom>
          <a:noFill/>
        </p:spPr>
        <p:txBody>
          <a:bodyPr wrap="square" rtlCol="0">
            <a:spAutoFit/>
          </a:bodyPr>
          <a:lstStyle/>
          <a:p>
            <a:r>
              <a:rPr lang="en-US" sz="1600" b="1" dirty="0">
                <a:latin typeface="Georgia" charset="0"/>
                <a:ea typeface="Georgia" charset="0"/>
                <a:cs typeface="Georgia" charset="0"/>
              </a:rPr>
              <a:t>Guildford Book Festival</a:t>
            </a:r>
            <a:r>
              <a:rPr lang="en-US" sz="1600" dirty="0">
                <a:latin typeface="Georgia" charset="0"/>
                <a:ea typeface="Georgia" charset="0"/>
                <a:cs typeface="Georgia" charset="0"/>
              </a:rPr>
              <a:t> offers a fantastic range of corporate sponsorship and hospitality opportunities to suit any budget. We offer an innovative way to interact with consumers as well as the opportunity to entertain staff or clients in a unique and memorable way.</a:t>
            </a:r>
          </a:p>
          <a:p>
            <a:r>
              <a:rPr lang="en-US" sz="1400" dirty="0">
                <a:latin typeface="Georgia" charset="0"/>
                <a:ea typeface="Georgia" charset="0"/>
                <a:cs typeface="Georgia" charset="0"/>
              </a:rPr>
              <a:t> </a:t>
            </a:r>
          </a:p>
          <a:p>
            <a:r>
              <a:rPr lang="en-US" sz="1400" dirty="0">
                <a:latin typeface="Georgia" charset="0"/>
                <a:ea typeface="Georgia" charset="0"/>
                <a:cs typeface="Georgia" charset="0"/>
              </a:rPr>
              <a:t>We work in partnership with companies to tailor a package of benefits to fit your specific objectives:</a:t>
            </a:r>
          </a:p>
          <a:p>
            <a:r>
              <a:rPr lang="en-US" sz="1400" dirty="0">
                <a:latin typeface="Georgia" charset="0"/>
                <a:ea typeface="Georgia" charset="0"/>
                <a:cs typeface="Georgia" charset="0"/>
              </a:rPr>
              <a:t> </a:t>
            </a:r>
          </a:p>
          <a:p>
            <a:pPr marL="285750" lvl="0" indent="-285750">
              <a:buFont typeface="Arial" charset="0"/>
              <a:buChar char="•"/>
            </a:pPr>
            <a:r>
              <a:rPr lang="en-US" sz="1400" dirty="0">
                <a:latin typeface="Georgia" charset="0"/>
                <a:ea typeface="Georgia" charset="0"/>
                <a:cs typeface="Georgia" charset="0"/>
              </a:rPr>
              <a:t>Build awareness and shape your corporate identity through our wide-reaching marketing channels and on-site branding</a:t>
            </a:r>
          </a:p>
          <a:p>
            <a:pPr marL="285750" lvl="0" indent="-285750">
              <a:buFont typeface="Arial" charset="0"/>
              <a:buChar char="•"/>
            </a:pPr>
            <a:r>
              <a:rPr lang="en-US" sz="1400" dirty="0">
                <a:latin typeface="Georgia" charset="0"/>
                <a:ea typeface="Georgia" charset="0"/>
                <a:cs typeface="Georgia" charset="0"/>
              </a:rPr>
              <a:t>Develop platforms for corporate and social responsibility </a:t>
            </a:r>
            <a:r>
              <a:rPr lang="en-US" sz="1400" dirty="0" err="1">
                <a:latin typeface="Georgia" charset="0"/>
                <a:ea typeface="Georgia" charset="0"/>
                <a:cs typeface="Georgia" charset="0"/>
              </a:rPr>
              <a:t>programmes</a:t>
            </a:r>
            <a:endParaRPr lang="en-US" sz="1400" dirty="0">
              <a:latin typeface="Georgia" charset="0"/>
              <a:ea typeface="Georgia" charset="0"/>
              <a:cs typeface="Georgia" charset="0"/>
            </a:endParaRPr>
          </a:p>
          <a:p>
            <a:pPr marL="285750" lvl="0" indent="-285750">
              <a:buFont typeface="Arial" charset="0"/>
              <a:buChar char="•"/>
            </a:pPr>
            <a:r>
              <a:rPr lang="en-US" sz="1400" dirty="0">
                <a:latin typeface="Georgia" charset="0"/>
                <a:ea typeface="Georgia" charset="0"/>
                <a:cs typeface="Georgia" charset="0"/>
              </a:rPr>
              <a:t>Reach out to our audiences with sales and sampling opportunities</a:t>
            </a:r>
          </a:p>
          <a:p>
            <a:pPr marL="285750" lvl="0" indent="-285750">
              <a:buFont typeface="Arial" charset="0"/>
              <a:buChar char="•"/>
            </a:pPr>
            <a:r>
              <a:rPr lang="en-US" sz="1400" dirty="0">
                <a:latin typeface="Georgia" charset="0"/>
                <a:ea typeface="Georgia" charset="0"/>
                <a:cs typeface="Georgia" charset="0"/>
              </a:rPr>
              <a:t>Engage clients and staff with exclusive and rewarding hospitality experiences with unique access to top-name personalities</a:t>
            </a:r>
          </a:p>
          <a:p>
            <a:pPr marL="285750" lvl="0" indent="-285750">
              <a:buFont typeface="Arial" charset="0"/>
              <a:buChar char="•"/>
            </a:pPr>
            <a:r>
              <a:rPr lang="en-US" sz="1400" dirty="0">
                <a:latin typeface="Georgia" charset="0"/>
                <a:ea typeface="Georgia" charset="0"/>
                <a:cs typeface="Georgia" charset="0"/>
              </a:rPr>
              <a:t>Fund our work and education projects – become part of key events in the region’s cultural calendar to achieve your Corporate Social Responsibility agenda</a:t>
            </a:r>
          </a:p>
          <a:p>
            <a:pPr marL="285750" lvl="0" indent="-285750">
              <a:buFont typeface="Arial" charset="0"/>
              <a:buChar char="•"/>
            </a:pPr>
            <a:r>
              <a:rPr lang="en-US" sz="1400" dirty="0">
                <a:latin typeface="Georgia" charset="0"/>
                <a:ea typeface="Georgia" charset="0"/>
                <a:cs typeface="Georgia" charset="0"/>
              </a:rPr>
              <a:t>Associate your company or brand with an individual event or a collection of events that match your brand identity or company values</a:t>
            </a:r>
          </a:p>
          <a:p>
            <a:pPr lvl="0"/>
            <a:endParaRPr lang="en-US" sz="1400" dirty="0">
              <a:latin typeface="Georgia" charset="0"/>
              <a:ea typeface="Georgia" charset="0"/>
              <a:cs typeface="Georgia" charset="0"/>
            </a:endParaRPr>
          </a:p>
          <a:p>
            <a:r>
              <a:rPr lang="en-US" sz="1600" dirty="0">
                <a:latin typeface="Georgia" charset="0"/>
                <a:ea typeface="Georgia" charset="0"/>
                <a:cs typeface="Georgia" charset="0"/>
              </a:rPr>
              <a:t>Sponsorship of weekday events starts from as little as </a:t>
            </a:r>
            <a:r>
              <a:rPr lang="en-US" sz="1600" b="1" dirty="0">
                <a:solidFill>
                  <a:srgbClr val="E9853B"/>
                </a:solidFill>
                <a:latin typeface="Georgia" charset="0"/>
                <a:ea typeface="Georgia" charset="0"/>
                <a:cs typeface="Georgia" charset="0"/>
              </a:rPr>
              <a:t>£350</a:t>
            </a:r>
            <a:r>
              <a:rPr lang="en-US" sz="1600" b="1" dirty="0">
                <a:latin typeface="Georgia" charset="0"/>
                <a:ea typeface="Georgia" charset="0"/>
                <a:cs typeface="Georgia" charset="0"/>
              </a:rPr>
              <a:t>, </a:t>
            </a:r>
            <a:r>
              <a:rPr lang="en-US" sz="1600" dirty="0">
                <a:latin typeface="Georgia" charset="0"/>
                <a:ea typeface="Georgia" charset="0"/>
                <a:cs typeface="Georgia" charset="0"/>
              </a:rPr>
              <a:t>with evening or weekend events starting at </a:t>
            </a:r>
            <a:r>
              <a:rPr lang="en-US" sz="1600" b="1" dirty="0">
                <a:solidFill>
                  <a:srgbClr val="E9853B"/>
                </a:solidFill>
                <a:latin typeface="Georgia" charset="0"/>
                <a:ea typeface="Georgia" charset="0"/>
                <a:cs typeface="Georgia" charset="0"/>
              </a:rPr>
              <a:t>£500</a:t>
            </a:r>
            <a:r>
              <a:rPr lang="en-US" sz="1600" b="1" dirty="0">
                <a:latin typeface="Georgia" charset="0"/>
                <a:ea typeface="Georgia" charset="0"/>
                <a:cs typeface="Georgia" charset="0"/>
              </a:rPr>
              <a:t>.</a:t>
            </a:r>
            <a:endParaRPr lang="en-US" sz="1600" dirty="0">
              <a:latin typeface="Georgia" charset="0"/>
              <a:ea typeface="Georgia" charset="0"/>
              <a:cs typeface="Georgia" charset="0"/>
            </a:endParaRPr>
          </a:p>
          <a:p>
            <a:pPr lvl="0"/>
            <a:endParaRPr lang="en-US" sz="1400" dirty="0">
              <a:latin typeface="Georgia" charset="0"/>
              <a:ea typeface="Georgia" charset="0"/>
              <a:cs typeface="Georgia" charset="0"/>
            </a:endParaRPr>
          </a:p>
          <a:p>
            <a:pPr marL="285750" lvl="0" indent="-285750">
              <a:buFont typeface="Arial" charset="0"/>
              <a:buChar char="•"/>
            </a:pPr>
            <a:endParaRPr lang="en-US" sz="1400" dirty="0">
              <a:latin typeface="Georgia" charset="0"/>
              <a:ea typeface="Georgia" charset="0"/>
              <a:cs typeface="Georgia" charset="0"/>
            </a:endParaRPr>
          </a:p>
          <a:p>
            <a:r>
              <a:rPr lang="en-US" sz="1400" dirty="0">
                <a:latin typeface="Georgia" charset="0"/>
                <a:ea typeface="Georgia" charset="0"/>
                <a:cs typeface="Georgia" charset="0"/>
              </a:rPr>
              <a:t> </a:t>
            </a:r>
          </a:p>
          <a:p>
            <a:endParaRPr lang="en-US" sz="1400" dirty="0">
              <a:latin typeface="Georgia" charset="0"/>
              <a:ea typeface="Georgia" charset="0"/>
              <a:cs typeface="Georgia" charset="0"/>
            </a:endParaRPr>
          </a:p>
        </p:txBody>
      </p:sp>
      <p:sp>
        <p:nvSpPr>
          <p:cNvPr id="12" name="Subtitle 2"/>
          <p:cNvSpPr txBox="1">
            <a:spLocks/>
          </p:cNvSpPr>
          <p:nvPr/>
        </p:nvSpPr>
        <p:spPr>
          <a:xfrm>
            <a:off x="116632" y="9163856"/>
            <a:ext cx="5472609" cy="5637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800">
                <a:solidFill>
                  <a:schemeClr val="bg2"/>
                </a:solidFill>
                <a:latin typeface="Georgia" panose="02040502050405020303" pitchFamily="18" charset="0"/>
              </a:rPr>
              <a:t>www.guildfordbookfestival.co.uk</a:t>
            </a:r>
            <a:endParaRPr lang="en-GB" sz="2800" dirty="0">
              <a:solidFill>
                <a:schemeClr val="bg2"/>
              </a:solidFill>
              <a:latin typeface="Georgia" panose="02040502050405020303" pitchFamily="18" charset="0"/>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632" y="9059497"/>
            <a:ext cx="648072" cy="672683"/>
          </a:xfrm>
          <a:prstGeom prst="rect">
            <a:avLst/>
          </a:prstGeom>
        </p:spPr>
      </p:pic>
    </p:spTree>
    <p:extLst>
      <p:ext uri="{BB962C8B-B14F-4D97-AF65-F5344CB8AC3E}">
        <p14:creationId xmlns:p14="http://schemas.microsoft.com/office/powerpoint/2010/main" val="193486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5E8DE9C-CFB3-8446-A318-1E6CB8DB12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841" y="-703305"/>
            <a:ext cx="7130225" cy="10696865"/>
          </a:xfrm>
          <a:prstGeom prst="rect">
            <a:avLst/>
          </a:prstGeom>
        </p:spPr>
      </p:pic>
      <p:sp>
        <p:nvSpPr>
          <p:cNvPr id="9" name="Rectangle 8"/>
          <p:cNvSpPr/>
          <p:nvPr/>
        </p:nvSpPr>
        <p:spPr>
          <a:xfrm>
            <a:off x="2780928" y="7689304"/>
            <a:ext cx="3734680" cy="201622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Title 1"/>
          <p:cNvSpPr>
            <a:spLocks noGrp="1"/>
          </p:cNvSpPr>
          <p:nvPr>
            <p:ph type="title"/>
          </p:nvPr>
        </p:nvSpPr>
        <p:spPr>
          <a:xfrm>
            <a:off x="3068960" y="7473280"/>
            <a:ext cx="3401649" cy="1872209"/>
          </a:xfrm>
        </p:spPr>
        <p:txBody>
          <a:bodyPr>
            <a:normAutofit/>
          </a:bodyPr>
          <a:lstStyle/>
          <a:p>
            <a:pPr algn="l"/>
            <a:r>
              <a:rPr lang="en-GB" sz="1800" dirty="0">
                <a:solidFill>
                  <a:schemeClr val="bg2"/>
                </a:solidFill>
                <a:latin typeface="Georgia" panose="02040502050405020303" pitchFamily="18" charset="0"/>
              </a:rPr>
              <a:t>“The team are great to work with and it's really good to get involved with our local community.”</a:t>
            </a:r>
          </a:p>
        </p:txBody>
      </p:sp>
      <p:sp>
        <p:nvSpPr>
          <p:cNvPr id="15" name="Rectangle 14"/>
          <p:cNvSpPr/>
          <p:nvPr/>
        </p:nvSpPr>
        <p:spPr>
          <a:xfrm>
            <a:off x="2873532" y="9110457"/>
            <a:ext cx="35730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 name="TextBox 15"/>
          <p:cNvSpPr txBox="1"/>
          <p:nvPr/>
        </p:nvSpPr>
        <p:spPr>
          <a:xfrm>
            <a:off x="2983276" y="9264188"/>
            <a:ext cx="3573016" cy="369332"/>
          </a:xfrm>
          <a:prstGeom prst="rect">
            <a:avLst/>
          </a:prstGeom>
          <a:noFill/>
        </p:spPr>
        <p:txBody>
          <a:bodyPr wrap="square" rtlCol="0">
            <a:spAutoFit/>
          </a:bodyPr>
          <a:lstStyle/>
          <a:p>
            <a:r>
              <a:rPr lang="en-GB" dirty="0">
                <a:solidFill>
                  <a:srgbClr val="FFFFFF"/>
                </a:solidFill>
                <a:latin typeface="Georgia" panose="02040502050405020303" pitchFamily="18" charset="0"/>
              </a:rPr>
              <a:t>Valerie Robinson, Allianz</a:t>
            </a:r>
          </a:p>
        </p:txBody>
      </p:sp>
      <p:sp>
        <p:nvSpPr>
          <p:cNvPr id="7" name="Rectangle 6">
            <a:extLst>
              <a:ext uri="{FF2B5EF4-FFF2-40B4-BE49-F238E27FC236}">
                <a16:creationId xmlns:a16="http://schemas.microsoft.com/office/drawing/2014/main" id="{FB319D15-EF8B-1943-A0C8-8A958B1197B5}"/>
              </a:ext>
            </a:extLst>
          </p:cNvPr>
          <p:cNvSpPr/>
          <p:nvPr/>
        </p:nvSpPr>
        <p:spPr>
          <a:xfrm>
            <a:off x="44624" y="3728864"/>
            <a:ext cx="3734680" cy="201622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itle 1">
            <a:extLst>
              <a:ext uri="{FF2B5EF4-FFF2-40B4-BE49-F238E27FC236}">
                <a16:creationId xmlns:a16="http://schemas.microsoft.com/office/drawing/2014/main" id="{A950BD07-CDBC-9647-AF33-A9F619DD49A2}"/>
              </a:ext>
            </a:extLst>
          </p:cNvPr>
          <p:cNvSpPr txBox="1">
            <a:spLocks/>
          </p:cNvSpPr>
          <p:nvPr/>
        </p:nvSpPr>
        <p:spPr>
          <a:xfrm>
            <a:off x="116632" y="3584847"/>
            <a:ext cx="3734680" cy="18722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2"/>
                </a:solidFill>
                <a:latin typeface="Georgia" panose="02040502050405020303" pitchFamily="18" charset="0"/>
              </a:rPr>
              <a:t>“it was a very enjoyable evening… the meet and greet with </a:t>
            </a:r>
            <a:r>
              <a:rPr lang="en-GB" sz="1800" dirty="0" err="1">
                <a:solidFill>
                  <a:schemeClr val="bg2"/>
                </a:solidFill>
                <a:latin typeface="Georgia" panose="02040502050405020303" pitchFamily="18" charset="0"/>
              </a:rPr>
              <a:t>Arlidge</a:t>
            </a:r>
            <a:r>
              <a:rPr lang="en-GB" sz="1800" dirty="0">
                <a:solidFill>
                  <a:schemeClr val="bg2"/>
                </a:solidFill>
                <a:latin typeface="Georgia" panose="02040502050405020303" pitchFamily="18" charset="0"/>
              </a:rPr>
              <a:t> went well and he was both interesting and amusing.”</a:t>
            </a:r>
          </a:p>
        </p:txBody>
      </p:sp>
      <p:sp>
        <p:nvSpPr>
          <p:cNvPr id="10" name="Rectangle 9">
            <a:extLst>
              <a:ext uri="{FF2B5EF4-FFF2-40B4-BE49-F238E27FC236}">
                <a16:creationId xmlns:a16="http://schemas.microsoft.com/office/drawing/2014/main" id="{15B47958-47EB-D64D-B2AA-9488169FCD93}"/>
              </a:ext>
            </a:extLst>
          </p:cNvPr>
          <p:cNvSpPr/>
          <p:nvPr/>
        </p:nvSpPr>
        <p:spPr>
          <a:xfrm>
            <a:off x="144016" y="5169024"/>
            <a:ext cx="35730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Box 10">
            <a:extLst>
              <a:ext uri="{FF2B5EF4-FFF2-40B4-BE49-F238E27FC236}">
                <a16:creationId xmlns:a16="http://schemas.microsoft.com/office/drawing/2014/main" id="{8B37564F-6E36-9D49-A731-6E80ECC1F765}"/>
              </a:ext>
            </a:extLst>
          </p:cNvPr>
          <p:cNvSpPr txBox="1"/>
          <p:nvPr/>
        </p:nvSpPr>
        <p:spPr>
          <a:xfrm>
            <a:off x="125456" y="5286751"/>
            <a:ext cx="3573016" cy="369332"/>
          </a:xfrm>
          <a:prstGeom prst="rect">
            <a:avLst/>
          </a:prstGeom>
          <a:noFill/>
        </p:spPr>
        <p:txBody>
          <a:bodyPr wrap="square" rtlCol="0">
            <a:spAutoFit/>
          </a:bodyPr>
          <a:lstStyle/>
          <a:p>
            <a:r>
              <a:rPr lang="en-GB" dirty="0">
                <a:solidFill>
                  <a:srgbClr val="FFFFFF"/>
                </a:solidFill>
                <a:latin typeface="Georgia" panose="02040502050405020303" pitchFamily="18" charset="0"/>
              </a:rPr>
              <a:t>The Rutland Group</a:t>
            </a:r>
          </a:p>
        </p:txBody>
      </p:sp>
    </p:spTree>
    <p:extLst>
      <p:ext uri="{BB962C8B-B14F-4D97-AF65-F5344CB8AC3E}">
        <p14:creationId xmlns:p14="http://schemas.microsoft.com/office/powerpoint/2010/main" val="396808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350B292-A4EF-7E46-ACAA-DA110AB6E9A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00" y="-1734224"/>
            <a:ext cx="10729192" cy="14991474"/>
          </a:xfrm>
          <a:prstGeom prst="rect">
            <a:avLst/>
          </a:prstGeom>
        </p:spPr>
      </p:pic>
      <p:sp>
        <p:nvSpPr>
          <p:cNvPr id="7" name="Rectangle 6"/>
          <p:cNvSpPr/>
          <p:nvPr/>
        </p:nvSpPr>
        <p:spPr>
          <a:xfrm>
            <a:off x="-12522" y="8985448"/>
            <a:ext cx="6870522" cy="920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92695" y="-15552"/>
            <a:ext cx="5472609" cy="1584176"/>
          </a:xfrm>
        </p:spPr>
        <p:txBody>
          <a:bodyPr>
            <a:normAutofit/>
          </a:bodyPr>
          <a:lstStyle/>
          <a:p>
            <a:r>
              <a:rPr lang="en-GB" sz="3300" dirty="0">
                <a:solidFill>
                  <a:srgbClr val="E9853B"/>
                </a:solidFill>
                <a:latin typeface="Georgia" panose="02040502050405020303" pitchFamily="18" charset="0"/>
              </a:rPr>
              <a:t>READERS’ DAY SPONSOR</a:t>
            </a:r>
          </a:p>
        </p:txBody>
      </p:sp>
      <p:sp>
        <p:nvSpPr>
          <p:cNvPr id="5" name="Rectangle 4"/>
          <p:cNvSpPr/>
          <p:nvPr/>
        </p:nvSpPr>
        <p:spPr>
          <a:xfrm>
            <a:off x="692695" y="1064568"/>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728193" y="1344827"/>
            <a:ext cx="5437111" cy="3754874"/>
          </a:xfrm>
          <a:prstGeom prst="rect">
            <a:avLst/>
          </a:prstGeom>
          <a:noFill/>
        </p:spPr>
        <p:txBody>
          <a:bodyPr wrap="square" rtlCol="0">
            <a:spAutoFit/>
          </a:bodyPr>
          <a:lstStyle/>
          <a:p>
            <a:r>
              <a:rPr lang="en-US" sz="1400" b="1" dirty="0">
                <a:latin typeface="Georgia" charset="0"/>
                <a:ea typeface="Georgia" charset="0"/>
                <a:cs typeface="Georgia" charset="0"/>
              </a:rPr>
              <a:t>Readers’ Day </a:t>
            </a:r>
            <a:r>
              <a:rPr lang="en-US" sz="1400" dirty="0">
                <a:latin typeface="Georgia" charset="0"/>
                <a:ea typeface="Georgia" charset="0"/>
                <a:cs typeface="Georgia" charset="0"/>
              </a:rPr>
              <a:t>is a mini festival in a day, featuring up to </a:t>
            </a:r>
            <a:r>
              <a:rPr lang="en-US" sz="1400" b="1" dirty="0">
                <a:latin typeface="Georgia" charset="0"/>
                <a:ea typeface="Georgia" charset="0"/>
                <a:cs typeface="Georgia" charset="0"/>
              </a:rPr>
              <a:t>8 handpicked authors </a:t>
            </a:r>
            <a:r>
              <a:rPr lang="en-US" sz="1400" dirty="0">
                <a:latin typeface="Georgia" charset="0"/>
                <a:ea typeface="Georgia" charset="0"/>
                <a:cs typeface="Georgia" charset="0"/>
              </a:rPr>
              <a:t>and professionals from the world of publishing. This interactive and enjoyable day for book lovers has been a popular feature of the Festival for many years and is always a guaranteed sell out.</a:t>
            </a:r>
          </a:p>
          <a:p>
            <a:r>
              <a:rPr lang="en-US" sz="1400" dirty="0">
                <a:latin typeface="Georgia" charset="0"/>
                <a:ea typeface="Georgia" charset="0"/>
                <a:cs typeface="Georgia" charset="0"/>
              </a:rPr>
              <a:t> </a:t>
            </a:r>
          </a:p>
          <a:p>
            <a:pPr marL="285750" lvl="0" indent="-285750">
              <a:buFont typeface="Arial" charset="0"/>
              <a:buChar char="•"/>
            </a:pPr>
            <a:r>
              <a:rPr lang="en-US" sz="1400" dirty="0">
                <a:latin typeface="Georgia" charset="0"/>
                <a:ea typeface="Georgia" charset="0"/>
                <a:cs typeface="Georgia" charset="0"/>
              </a:rPr>
              <a:t>Promotion in all Festival literature regarding Readers’ Day</a:t>
            </a:r>
          </a:p>
          <a:p>
            <a:pPr marL="285750" lvl="0" indent="-285750">
              <a:buFont typeface="Arial" charset="0"/>
              <a:buChar char="•"/>
            </a:pPr>
            <a:r>
              <a:rPr lang="en-US" sz="1400" dirty="0">
                <a:latin typeface="Georgia" charset="0"/>
                <a:ea typeface="Georgia" charset="0"/>
                <a:cs typeface="Georgia" charset="0"/>
              </a:rPr>
              <a:t>Complimentary tickets</a:t>
            </a:r>
          </a:p>
          <a:p>
            <a:pPr marL="285750" lvl="0" indent="-285750">
              <a:buFont typeface="Arial" charset="0"/>
              <a:buChar char="•"/>
            </a:pPr>
            <a:r>
              <a:rPr lang="en-US" sz="1400" dirty="0">
                <a:latin typeface="Georgia" charset="0"/>
                <a:ea typeface="Georgia" charset="0"/>
                <a:cs typeface="Georgia" charset="0"/>
              </a:rPr>
              <a:t>Invitations to the Festival launch</a:t>
            </a:r>
          </a:p>
          <a:p>
            <a:pPr marL="285750" lvl="0" indent="-285750">
              <a:buFont typeface="Arial" charset="0"/>
              <a:buChar char="•"/>
            </a:pPr>
            <a:r>
              <a:rPr lang="en-US" sz="1400" dirty="0">
                <a:latin typeface="Georgia" charset="0"/>
                <a:ea typeface="Georgia" charset="0"/>
                <a:cs typeface="Georgia" charset="0"/>
              </a:rPr>
              <a:t>Opportunity to meet Readers’ Day authors and speakers</a:t>
            </a:r>
          </a:p>
          <a:p>
            <a:pPr marL="285750" lvl="0" indent="-285750">
              <a:buFont typeface="Arial" charset="0"/>
              <a:buChar char="•"/>
            </a:pPr>
            <a:r>
              <a:rPr lang="en-US" sz="1400" dirty="0">
                <a:latin typeface="Georgia" charset="0"/>
                <a:ea typeface="Georgia" charset="0"/>
                <a:cs typeface="Georgia" charset="0"/>
              </a:rPr>
              <a:t>Ability to offer samples in the goodie bag</a:t>
            </a:r>
          </a:p>
          <a:p>
            <a:pPr marL="285750" lvl="0" indent="-285750">
              <a:buFont typeface="Arial" charset="0"/>
              <a:buChar char="•"/>
            </a:pPr>
            <a:r>
              <a:rPr lang="en-US" sz="1400" dirty="0">
                <a:latin typeface="Georgia" charset="0"/>
                <a:ea typeface="Georgia" charset="0"/>
                <a:cs typeface="Georgia" charset="0"/>
              </a:rPr>
              <a:t>Opportunity to display literature and have a stand at the event</a:t>
            </a:r>
          </a:p>
          <a:p>
            <a:pPr marL="285750" lvl="0" indent="-285750">
              <a:buFont typeface="Arial" charset="0"/>
              <a:buChar char="•"/>
            </a:pPr>
            <a:endParaRPr lang="en-US" sz="1400" dirty="0">
              <a:latin typeface="Georgia" charset="0"/>
              <a:ea typeface="Georgia" charset="0"/>
              <a:cs typeface="Georgia" charset="0"/>
            </a:endParaRPr>
          </a:p>
          <a:p>
            <a:r>
              <a:rPr lang="en-US" sz="1400" dirty="0">
                <a:latin typeface="Georgia" charset="0"/>
                <a:ea typeface="Georgia" charset="0"/>
                <a:cs typeface="Georgia" charset="0"/>
              </a:rPr>
              <a:t> </a:t>
            </a:r>
          </a:p>
          <a:p>
            <a:r>
              <a:rPr lang="en-US" sz="1400" b="1" dirty="0">
                <a:latin typeface="Georgia" charset="0"/>
                <a:ea typeface="Georgia" charset="0"/>
                <a:cs typeface="Georgia" charset="0"/>
              </a:rPr>
              <a:t> </a:t>
            </a:r>
            <a:endParaRPr lang="en-US" sz="1400" dirty="0">
              <a:latin typeface="Georgia" charset="0"/>
              <a:ea typeface="Georgia" charset="0"/>
              <a:cs typeface="Georgia" charset="0"/>
            </a:endParaRPr>
          </a:p>
          <a:p>
            <a:r>
              <a:rPr lang="en-US" sz="1400" b="1" dirty="0">
                <a:latin typeface="Georgia" charset="0"/>
                <a:ea typeface="Georgia" charset="0"/>
                <a:cs typeface="Georgia" charset="0"/>
              </a:rPr>
              <a:t> </a:t>
            </a:r>
            <a:endParaRPr lang="en-US" sz="1400" dirty="0">
              <a:latin typeface="Georgia" charset="0"/>
              <a:ea typeface="Georgia" charset="0"/>
              <a:cs typeface="Georgia" charset="0"/>
            </a:endParaRPr>
          </a:p>
          <a:p>
            <a:r>
              <a:rPr lang="en-US" sz="1400" dirty="0">
                <a:latin typeface="Georgia" charset="0"/>
                <a:ea typeface="Georgia" charset="0"/>
                <a:cs typeface="Georgia" charset="0"/>
              </a:rPr>
              <a:t> </a:t>
            </a:r>
          </a:p>
        </p:txBody>
      </p:sp>
      <p:sp>
        <p:nvSpPr>
          <p:cNvPr id="11" name="Subtitle 2"/>
          <p:cNvSpPr txBox="1">
            <a:spLocks/>
          </p:cNvSpPr>
          <p:nvPr/>
        </p:nvSpPr>
        <p:spPr>
          <a:xfrm>
            <a:off x="116632" y="9163856"/>
            <a:ext cx="5472609" cy="5637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800">
                <a:solidFill>
                  <a:schemeClr val="bg2"/>
                </a:solidFill>
                <a:latin typeface="Georgia" panose="02040502050405020303" pitchFamily="18" charset="0"/>
              </a:rPr>
              <a:t>www.guildfordbookfestival.co.uk</a:t>
            </a:r>
            <a:endParaRPr lang="en-GB" sz="2800" dirty="0">
              <a:solidFill>
                <a:schemeClr val="bg2"/>
              </a:solidFill>
              <a:latin typeface="Georgia" panose="02040502050405020303" pitchFamily="18" charset="0"/>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632" y="9059497"/>
            <a:ext cx="648072" cy="672683"/>
          </a:xfrm>
          <a:prstGeom prst="rect">
            <a:avLst/>
          </a:prstGeom>
        </p:spPr>
      </p:pic>
      <p:sp>
        <p:nvSpPr>
          <p:cNvPr id="14" name="Title 1"/>
          <p:cNvSpPr txBox="1">
            <a:spLocks/>
          </p:cNvSpPr>
          <p:nvPr/>
        </p:nvSpPr>
        <p:spPr>
          <a:xfrm>
            <a:off x="845095" y="3728864"/>
            <a:ext cx="5472609"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E9853B"/>
                </a:solidFill>
                <a:latin typeface="Georgia" panose="02040502050405020303" pitchFamily="18" charset="0"/>
              </a:rPr>
              <a:t>LITERARY LUNCH SPONSOR</a:t>
            </a:r>
          </a:p>
        </p:txBody>
      </p:sp>
      <p:sp>
        <p:nvSpPr>
          <p:cNvPr id="15" name="Rectangle 14"/>
          <p:cNvSpPr/>
          <p:nvPr/>
        </p:nvSpPr>
        <p:spPr>
          <a:xfrm>
            <a:off x="845095" y="4808984"/>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764704" y="5015711"/>
            <a:ext cx="5437111" cy="3108543"/>
          </a:xfrm>
          <a:prstGeom prst="rect">
            <a:avLst/>
          </a:prstGeom>
          <a:noFill/>
        </p:spPr>
        <p:txBody>
          <a:bodyPr wrap="square" rtlCol="0">
            <a:spAutoFit/>
          </a:bodyPr>
          <a:lstStyle/>
          <a:p>
            <a:r>
              <a:rPr lang="en-US" sz="1400" dirty="0">
                <a:latin typeface="Georgia" charset="0"/>
                <a:ea typeface="Georgia" charset="0"/>
                <a:cs typeface="Georgia" charset="0"/>
              </a:rPr>
              <a:t>Enjoy a delicious two-course lunch in the company of two fantastic authors - this is another hugely popular event for the Festival.</a:t>
            </a:r>
          </a:p>
          <a:p>
            <a:r>
              <a:rPr lang="en-US" sz="1400" dirty="0">
                <a:latin typeface="Georgia" charset="0"/>
                <a:ea typeface="Georgia" charset="0"/>
                <a:cs typeface="Georgia" charset="0"/>
              </a:rPr>
              <a:t> </a:t>
            </a:r>
          </a:p>
          <a:p>
            <a:pPr marL="285750" lvl="0" indent="-285750">
              <a:buFont typeface="Arial" charset="0"/>
              <a:buChar char="•"/>
            </a:pPr>
            <a:r>
              <a:rPr lang="en-US" sz="1400" dirty="0">
                <a:latin typeface="Georgia" charset="0"/>
                <a:ea typeface="Georgia" charset="0"/>
                <a:cs typeface="Georgia" charset="0"/>
              </a:rPr>
              <a:t>Promotion in all Festival literature regarding the Literary Lunch</a:t>
            </a:r>
          </a:p>
          <a:p>
            <a:pPr marL="285750" lvl="0" indent="-285750">
              <a:buFont typeface="Arial" charset="0"/>
              <a:buChar char="•"/>
            </a:pPr>
            <a:r>
              <a:rPr lang="en-US" sz="1400" dirty="0">
                <a:latin typeface="Georgia" charset="0"/>
                <a:ea typeface="Georgia" charset="0"/>
                <a:cs typeface="Georgia" charset="0"/>
              </a:rPr>
              <a:t>Complimentary tickets</a:t>
            </a:r>
          </a:p>
          <a:p>
            <a:pPr marL="285750" lvl="0" indent="-285750">
              <a:buFont typeface="Arial" charset="0"/>
              <a:buChar char="•"/>
            </a:pPr>
            <a:r>
              <a:rPr lang="en-US" sz="1400" dirty="0">
                <a:latin typeface="Georgia" charset="0"/>
                <a:ea typeface="Georgia" charset="0"/>
                <a:cs typeface="Georgia" charset="0"/>
              </a:rPr>
              <a:t>Invitations to the Festival launch</a:t>
            </a:r>
          </a:p>
          <a:p>
            <a:pPr marL="285750" lvl="0" indent="-285750">
              <a:buFont typeface="Arial" charset="0"/>
              <a:buChar char="•"/>
            </a:pPr>
            <a:r>
              <a:rPr lang="en-US" sz="1400" dirty="0">
                <a:latin typeface="Georgia" charset="0"/>
                <a:ea typeface="Georgia" charset="0"/>
                <a:cs typeface="Georgia" charset="0"/>
              </a:rPr>
              <a:t>Opportunity to meet Literary Lunch authors and speakers</a:t>
            </a:r>
          </a:p>
          <a:p>
            <a:pPr marL="285750" lvl="0" indent="-285750">
              <a:buFont typeface="Arial" charset="0"/>
              <a:buChar char="•"/>
            </a:pPr>
            <a:r>
              <a:rPr lang="en-US" sz="1400" dirty="0">
                <a:latin typeface="Georgia" charset="0"/>
                <a:ea typeface="Georgia" charset="0"/>
                <a:cs typeface="Georgia" charset="0"/>
              </a:rPr>
              <a:t>Opportunity to display literature and have a stand at the event</a:t>
            </a:r>
          </a:p>
          <a:p>
            <a:pPr marL="285750" lvl="0" indent="-285750">
              <a:buFont typeface="Arial" charset="0"/>
              <a:buChar char="•"/>
            </a:pPr>
            <a:endParaRPr lang="en-US" sz="1400" dirty="0">
              <a:latin typeface="Georgia" charset="0"/>
              <a:ea typeface="Georgia" charset="0"/>
              <a:cs typeface="Georgia" charset="0"/>
            </a:endParaRPr>
          </a:p>
          <a:p>
            <a:r>
              <a:rPr lang="en-US" sz="1400" dirty="0">
                <a:latin typeface="Georgia" charset="0"/>
                <a:ea typeface="Georgia" charset="0"/>
                <a:cs typeface="Georgia" charset="0"/>
              </a:rPr>
              <a:t> </a:t>
            </a:r>
          </a:p>
          <a:p>
            <a:r>
              <a:rPr lang="en-US" sz="1400" b="1" dirty="0">
                <a:latin typeface="Georgia" charset="0"/>
                <a:ea typeface="Georgia" charset="0"/>
                <a:cs typeface="Georgia" charset="0"/>
              </a:rPr>
              <a:t> </a:t>
            </a:r>
            <a:endParaRPr lang="en-US" sz="1400" dirty="0">
              <a:latin typeface="Georgia" charset="0"/>
              <a:ea typeface="Georgia" charset="0"/>
              <a:cs typeface="Georgia" charset="0"/>
            </a:endParaRPr>
          </a:p>
          <a:p>
            <a:r>
              <a:rPr lang="en-US" sz="1400" b="1" dirty="0">
                <a:latin typeface="Georgia" charset="0"/>
                <a:ea typeface="Georgia" charset="0"/>
                <a:cs typeface="Georgia" charset="0"/>
              </a:rPr>
              <a:t> </a:t>
            </a:r>
            <a:endParaRPr lang="en-US" sz="1400" dirty="0">
              <a:latin typeface="Georgia" charset="0"/>
              <a:ea typeface="Georgia" charset="0"/>
              <a:cs typeface="Georgia" charset="0"/>
            </a:endParaRPr>
          </a:p>
          <a:p>
            <a:r>
              <a:rPr lang="en-US" sz="1400" dirty="0">
                <a:latin typeface="Georgia" charset="0"/>
                <a:ea typeface="Georgia" charset="0"/>
                <a:cs typeface="Georgia" charset="0"/>
              </a:rPr>
              <a:t> </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72816" y="7185248"/>
            <a:ext cx="3401226" cy="1565790"/>
          </a:xfrm>
          <a:prstGeom prst="rect">
            <a:avLst/>
          </a:prstGeom>
        </p:spPr>
      </p:pic>
    </p:spTree>
    <p:extLst>
      <p:ext uri="{BB962C8B-B14F-4D97-AF65-F5344CB8AC3E}">
        <p14:creationId xmlns:p14="http://schemas.microsoft.com/office/powerpoint/2010/main" val="54802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3ACB2-470A-AD4A-B061-65FCF69582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00" y="-1734224"/>
            <a:ext cx="10729192" cy="14991474"/>
          </a:xfrm>
          <a:prstGeom prst="rect">
            <a:avLst/>
          </a:prstGeom>
        </p:spPr>
      </p:pic>
      <p:sp>
        <p:nvSpPr>
          <p:cNvPr id="7" name="Rectangle 6"/>
          <p:cNvSpPr/>
          <p:nvPr/>
        </p:nvSpPr>
        <p:spPr>
          <a:xfrm>
            <a:off x="-25734" y="8985448"/>
            <a:ext cx="6883734" cy="920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839395" y="344488"/>
            <a:ext cx="5472609" cy="1584176"/>
          </a:xfrm>
        </p:spPr>
        <p:txBody>
          <a:bodyPr>
            <a:normAutofit/>
          </a:bodyPr>
          <a:lstStyle/>
          <a:p>
            <a:r>
              <a:rPr lang="en-GB" sz="3400" dirty="0">
                <a:solidFill>
                  <a:srgbClr val="E9853B"/>
                </a:solidFill>
                <a:latin typeface="Georgia" panose="02040502050405020303" pitchFamily="18" charset="0"/>
              </a:rPr>
              <a:t>DIGITAL SPONSOR</a:t>
            </a:r>
          </a:p>
        </p:txBody>
      </p:sp>
      <p:sp>
        <p:nvSpPr>
          <p:cNvPr id="10" name="TextBox 9"/>
          <p:cNvSpPr txBox="1"/>
          <p:nvPr/>
        </p:nvSpPr>
        <p:spPr>
          <a:xfrm>
            <a:off x="728193" y="1566872"/>
            <a:ext cx="5437111" cy="7632859"/>
          </a:xfrm>
          <a:prstGeom prst="rect">
            <a:avLst/>
          </a:prstGeom>
          <a:noFill/>
        </p:spPr>
        <p:txBody>
          <a:bodyPr wrap="square" rtlCol="0">
            <a:spAutoFit/>
          </a:bodyPr>
          <a:lstStyle/>
          <a:p>
            <a:r>
              <a:rPr lang="en-US" sz="1400" dirty="0">
                <a:latin typeface="Georgia" charset="0"/>
                <a:ea typeface="Georgia" charset="0"/>
                <a:cs typeface="Georgia" charset="0"/>
              </a:rPr>
              <a:t>The </a:t>
            </a:r>
            <a:r>
              <a:rPr lang="en-US" sz="1400" b="1" dirty="0">
                <a:latin typeface="Georgia" charset="0"/>
                <a:ea typeface="Georgia" charset="0"/>
                <a:cs typeface="Georgia" charset="0"/>
              </a:rPr>
              <a:t>Guildford Book Festival </a:t>
            </a:r>
            <a:r>
              <a:rPr lang="en-US" sz="1400" dirty="0">
                <a:latin typeface="Georgia" charset="0"/>
                <a:ea typeface="Georgia" charset="0"/>
                <a:cs typeface="Georgia" charset="0"/>
              </a:rPr>
              <a:t>website is the primary ‘shop window’ for the Festival and your name/logo would be on every page of the website and on every email newsletter. You would also receive the following benefits:</a:t>
            </a:r>
          </a:p>
          <a:p>
            <a:r>
              <a:rPr lang="en-US" sz="1400" dirty="0">
                <a:latin typeface="Georgia" charset="0"/>
                <a:ea typeface="Georgia" charset="0"/>
                <a:cs typeface="Georgia" charset="0"/>
              </a:rPr>
              <a:t> </a:t>
            </a:r>
          </a:p>
          <a:p>
            <a:pPr marL="285750" indent="-285750">
              <a:buFont typeface="Arial" charset="0"/>
              <a:buChar char="•"/>
            </a:pPr>
            <a:r>
              <a:rPr lang="en-US" sz="1400" dirty="0">
                <a:latin typeface="Georgia" charset="0"/>
                <a:ea typeface="Georgia" charset="0"/>
                <a:cs typeface="Georgia" charset="0"/>
              </a:rPr>
              <a:t>Digital screen advertising at the Festival’s central venues</a:t>
            </a:r>
          </a:p>
          <a:p>
            <a:pPr marL="285750" lvl="0" indent="-285750">
              <a:buFont typeface="Arial" charset="0"/>
              <a:buChar char="•"/>
            </a:pPr>
            <a:r>
              <a:rPr lang="en-US" sz="1400" dirty="0">
                <a:latin typeface="Georgia" charset="0"/>
                <a:ea typeface="Georgia" charset="0"/>
                <a:cs typeface="Georgia" charset="0"/>
              </a:rPr>
              <a:t>Presence on the Festival website homepage </a:t>
            </a:r>
          </a:p>
          <a:p>
            <a:pPr marL="285750" lvl="0" indent="-285750">
              <a:buFont typeface="Arial" charset="0"/>
              <a:buChar char="•"/>
            </a:pPr>
            <a:r>
              <a:rPr lang="en-US" sz="1400" dirty="0">
                <a:latin typeface="Georgia" charset="0"/>
                <a:ea typeface="Georgia" charset="0"/>
                <a:cs typeface="Georgia" charset="0"/>
              </a:rPr>
              <a:t>Dedicated webpage for your brand on your website</a:t>
            </a:r>
          </a:p>
          <a:p>
            <a:pPr marL="285750" lvl="0" indent="-285750">
              <a:buFont typeface="Arial" charset="0"/>
              <a:buChar char="•"/>
            </a:pPr>
            <a:r>
              <a:rPr lang="en-US" sz="1400" dirty="0">
                <a:latin typeface="Georgia" charset="0"/>
                <a:ea typeface="Georgia" charset="0"/>
                <a:cs typeface="Georgia" charset="0"/>
              </a:rPr>
              <a:t>Promotion in all Festival email newsletters</a:t>
            </a:r>
          </a:p>
          <a:p>
            <a:pPr marL="285750" lvl="0" indent="-285750">
              <a:buFont typeface="Arial" charset="0"/>
              <a:buChar char="•"/>
            </a:pPr>
            <a:r>
              <a:rPr lang="en-US" sz="1400" dirty="0">
                <a:latin typeface="Georgia" charset="0"/>
                <a:ea typeface="Georgia" charset="0"/>
                <a:cs typeface="Georgia" charset="0"/>
              </a:rPr>
              <a:t>Complimentary tickets</a:t>
            </a:r>
          </a:p>
          <a:p>
            <a:pPr marL="285750" lvl="0" indent="-285750">
              <a:buFont typeface="Arial" charset="0"/>
              <a:buChar char="•"/>
            </a:pPr>
            <a:r>
              <a:rPr lang="en-US" sz="1400" dirty="0">
                <a:latin typeface="Georgia" charset="0"/>
                <a:ea typeface="Georgia" charset="0"/>
                <a:cs typeface="Georgia" charset="0"/>
              </a:rPr>
              <a:t>Invitations to the Festival launch</a:t>
            </a:r>
          </a:p>
          <a:p>
            <a:pPr marL="285750" lvl="0" indent="-285750">
              <a:buFont typeface="Arial" charset="0"/>
              <a:buChar char="•"/>
            </a:pPr>
            <a:r>
              <a:rPr lang="en-US" sz="1400" dirty="0">
                <a:latin typeface="Georgia" charset="0"/>
                <a:ea typeface="Georgia" charset="0"/>
                <a:cs typeface="Georgia" charset="0"/>
              </a:rPr>
              <a:t>Signed copies</a:t>
            </a:r>
          </a:p>
          <a:p>
            <a:r>
              <a:rPr lang="en-US" sz="1400" dirty="0">
                <a:latin typeface="Georgia" charset="0"/>
                <a:ea typeface="Georgia" charset="0"/>
                <a:cs typeface="Georgia" charset="0"/>
              </a:rPr>
              <a:t> </a:t>
            </a:r>
          </a:p>
          <a:p>
            <a:endParaRPr lang="en-US" sz="1400" dirty="0">
              <a:latin typeface="Georgia" charset="0"/>
              <a:ea typeface="Georgia" charset="0"/>
              <a:cs typeface="Georgia" charset="0"/>
            </a:endParaRPr>
          </a:p>
          <a:p>
            <a:endParaRPr lang="en-US" sz="1400" dirty="0">
              <a:latin typeface="Georgia" charset="0"/>
              <a:ea typeface="Georgia" charset="0"/>
              <a:cs typeface="Georgia" charset="0"/>
            </a:endParaRPr>
          </a:p>
          <a:p>
            <a:endParaRPr lang="en-US" sz="1400" b="1" dirty="0">
              <a:latin typeface="Georgia" charset="0"/>
              <a:ea typeface="Georgia" charset="0"/>
              <a:cs typeface="Georgia" charset="0"/>
            </a:endParaRPr>
          </a:p>
          <a:p>
            <a:endParaRPr lang="en-US" sz="1400" b="1" dirty="0">
              <a:latin typeface="Georgia" charset="0"/>
              <a:ea typeface="Georgia" charset="0"/>
              <a:cs typeface="Georgia" charset="0"/>
            </a:endParaRPr>
          </a:p>
          <a:p>
            <a:endParaRPr lang="en-US" sz="1400" b="1" dirty="0">
              <a:latin typeface="Georgia" charset="0"/>
              <a:ea typeface="Georgia" charset="0"/>
              <a:cs typeface="Georgia" charset="0"/>
            </a:endParaRPr>
          </a:p>
          <a:p>
            <a:endParaRPr lang="en-US" sz="1400" b="1" dirty="0">
              <a:latin typeface="Georgia" charset="0"/>
              <a:ea typeface="Georgia" charset="0"/>
              <a:cs typeface="Georgia" charset="0"/>
            </a:endParaRPr>
          </a:p>
          <a:p>
            <a:r>
              <a:rPr lang="en-US" sz="1400" b="1" dirty="0">
                <a:latin typeface="Georgia" charset="0"/>
                <a:ea typeface="Georgia" charset="0"/>
                <a:cs typeface="Georgia" charset="0"/>
              </a:rPr>
              <a:t>Creative Writing </a:t>
            </a:r>
            <a:r>
              <a:rPr lang="en-US" sz="1400" dirty="0">
                <a:latin typeface="Georgia" charset="0"/>
                <a:ea typeface="Georgia" charset="0"/>
                <a:cs typeface="Georgia" charset="0"/>
              </a:rPr>
              <a:t>courses are available over </a:t>
            </a:r>
            <a:r>
              <a:rPr lang="en-US" sz="1400" b="1" dirty="0">
                <a:latin typeface="Georgia" charset="0"/>
                <a:ea typeface="Georgia" charset="0"/>
                <a:cs typeface="Georgia" charset="0"/>
              </a:rPr>
              <a:t>five weekdays </a:t>
            </a:r>
            <a:r>
              <a:rPr lang="en-US" sz="1400" dirty="0">
                <a:latin typeface="Georgia" charset="0"/>
                <a:ea typeface="Georgia" charset="0"/>
                <a:cs typeface="Georgia" charset="0"/>
              </a:rPr>
              <a:t>for writers just starting out and more advanced writers. The perfect experience to offer some of your employees or the perfect sampling opportunity.</a:t>
            </a:r>
          </a:p>
          <a:p>
            <a:r>
              <a:rPr lang="en-US" sz="1400" dirty="0">
                <a:latin typeface="Georgia" charset="0"/>
                <a:ea typeface="Georgia" charset="0"/>
                <a:cs typeface="Georgia" charset="0"/>
              </a:rPr>
              <a:t> </a:t>
            </a:r>
          </a:p>
          <a:p>
            <a:pPr marL="285750" lvl="0" indent="-285750">
              <a:buFont typeface="Arial" charset="0"/>
              <a:buChar char="•"/>
            </a:pPr>
            <a:r>
              <a:rPr lang="en-US" sz="1400" dirty="0">
                <a:latin typeface="Georgia" charset="0"/>
                <a:ea typeface="Georgia" charset="0"/>
                <a:cs typeface="Georgia" charset="0"/>
              </a:rPr>
              <a:t>Promotion in all Festival literature regarding Creative Writing courses</a:t>
            </a:r>
          </a:p>
          <a:p>
            <a:pPr marL="285750" lvl="0" indent="-285750">
              <a:buFont typeface="Arial" charset="0"/>
              <a:buChar char="•"/>
            </a:pPr>
            <a:r>
              <a:rPr lang="en-US" sz="1400" dirty="0">
                <a:latin typeface="Georgia" charset="0"/>
                <a:ea typeface="Georgia" charset="0"/>
                <a:cs typeface="Georgia" charset="0"/>
              </a:rPr>
              <a:t>Complimentary tickets</a:t>
            </a:r>
          </a:p>
          <a:p>
            <a:pPr marL="285750" lvl="0" indent="-285750">
              <a:buFont typeface="Arial" charset="0"/>
              <a:buChar char="•"/>
            </a:pPr>
            <a:r>
              <a:rPr lang="en-US" sz="1400" dirty="0">
                <a:latin typeface="Georgia" charset="0"/>
                <a:ea typeface="Georgia" charset="0"/>
                <a:cs typeface="Georgia" charset="0"/>
              </a:rPr>
              <a:t>Invitations to the Festival launch</a:t>
            </a:r>
          </a:p>
          <a:p>
            <a:pPr marL="285750" lvl="0" indent="-285750">
              <a:buFont typeface="Arial" charset="0"/>
              <a:buChar char="•"/>
            </a:pPr>
            <a:r>
              <a:rPr lang="en-US" sz="1400" dirty="0">
                <a:latin typeface="Georgia" charset="0"/>
                <a:ea typeface="Georgia" charset="0"/>
                <a:cs typeface="Georgia" charset="0"/>
              </a:rPr>
              <a:t>Signed copies</a:t>
            </a:r>
          </a:p>
          <a:p>
            <a:pPr marL="285750" lvl="0" indent="-285750">
              <a:buFont typeface="Arial" charset="0"/>
              <a:buChar char="•"/>
            </a:pPr>
            <a:r>
              <a:rPr lang="en-US" sz="1400" dirty="0">
                <a:latin typeface="Georgia" charset="0"/>
                <a:ea typeface="Georgia" charset="0"/>
                <a:cs typeface="Georgia" charset="0"/>
              </a:rPr>
              <a:t>Opportunity to meet Creative Writing course guest speakers</a:t>
            </a:r>
          </a:p>
          <a:p>
            <a:pPr marL="285750" lvl="0" indent="-285750">
              <a:buFont typeface="Arial" charset="0"/>
              <a:buChar char="•"/>
            </a:pPr>
            <a:r>
              <a:rPr lang="en-US" sz="1400" dirty="0">
                <a:latin typeface="Georgia" charset="0"/>
                <a:ea typeface="Georgia" charset="0"/>
                <a:cs typeface="Georgia" charset="0"/>
              </a:rPr>
              <a:t>Ability to offer samples in the goodie bag</a:t>
            </a:r>
          </a:p>
          <a:p>
            <a:pPr marL="285750" lvl="0" indent="-285750">
              <a:buFont typeface="Arial" charset="0"/>
              <a:buChar char="•"/>
            </a:pPr>
            <a:r>
              <a:rPr lang="en-US" sz="1400" dirty="0">
                <a:latin typeface="Georgia" charset="0"/>
                <a:ea typeface="Georgia" charset="0"/>
                <a:cs typeface="Georgia" charset="0"/>
              </a:rPr>
              <a:t>Opportunity to display literature and have a stand at the course</a:t>
            </a:r>
          </a:p>
          <a:p>
            <a:r>
              <a:rPr lang="en-US" sz="1400" b="1" dirty="0">
                <a:latin typeface="Georgia" charset="0"/>
                <a:ea typeface="Georgia" charset="0"/>
                <a:cs typeface="Georgia" charset="0"/>
              </a:rPr>
              <a:t> </a:t>
            </a:r>
            <a:endParaRPr lang="en-US" sz="1400" dirty="0">
              <a:latin typeface="Georgia" charset="0"/>
              <a:ea typeface="Georgia" charset="0"/>
              <a:cs typeface="Georgia" charset="0"/>
            </a:endParaRPr>
          </a:p>
          <a:p>
            <a:r>
              <a:rPr lang="en-US" sz="1400" b="1" dirty="0">
                <a:latin typeface="Georgia" charset="0"/>
                <a:ea typeface="Georgia" charset="0"/>
                <a:cs typeface="Georgia" charset="0"/>
              </a:rPr>
              <a:t> </a:t>
            </a:r>
          </a:p>
          <a:p>
            <a:endParaRPr lang="en-US" sz="1400" b="1" dirty="0">
              <a:latin typeface="Georgia" charset="0"/>
              <a:ea typeface="Georgia" charset="0"/>
              <a:cs typeface="Georgia" charset="0"/>
            </a:endParaRPr>
          </a:p>
        </p:txBody>
      </p:sp>
      <p:sp>
        <p:nvSpPr>
          <p:cNvPr id="14" name="Title 1"/>
          <p:cNvSpPr txBox="1">
            <a:spLocks/>
          </p:cNvSpPr>
          <p:nvPr/>
        </p:nvSpPr>
        <p:spPr>
          <a:xfrm>
            <a:off x="764704" y="4376936"/>
            <a:ext cx="5498033"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GB" sz="2100" dirty="0">
              <a:solidFill>
                <a:schemeClr val="bg2"/>
              </a:solidFill>
              <a:latin typeface="Georgia" panose="02040502050405020303" pitchFamily="18" charset="0"/>
            </a:endParaRPr>
          </a:p>
        </p:txBody>
      </p:sp>
      <p:sp>
        <p:nvSpPr>
          <p:cNvPr id="15" name="Rectangle 14"/>
          <p:cNvSpPr/>
          <p:nvPr/>
        </p:nvSpPr>
        <p:spPr>
          <a:xfrm>
            <a:off x="917104" y="5529064"/>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itle 1"/>
          <p:cNvSpPr txBox="1">
            <a:spLocks/>
          </p:cNvSpPr>
          <p:nvPr/>
        </p:nvSpPr>
        <p:spPr>
          <a:xfrm>
            <a:off x="704070" y="4484072"/>
            <a:ext cx="5722442"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E9853B"/>
                </a:solidFill>
                <a:latin typeface="Georgia" panose="02040502050405020303" pitchFamily="18" charset="0"/>
              </a:rPr>
              <a:t>CREATIVE WRITING COURSE</a:t>
            </a:r>
          </a:p>
        </p:txBody>
      </p:sp>
      <p:sp>
        <p:nvSpPr>
          <p:cNvPr id="20" name="Rectangle 19"/>
          <p:cNvSpPr/>
          <p:nvPr/>
        </p:nvSpPr>
        <p:spPr>
          <a:xfrm>
            <a:off x="908720" y="1450897"/>
            <a:ext cx="547260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ubtitle 2"/>
          <p:cNvSpPr txBox="1">
            <a:spLocks/>
          </p:cNvSpPr>
          <p:nvPr/>
        </p:nvSpPr>
        <p:spPr>
          <a:xfrm>
            <a:off x="116632" y="9163856"/>
            <a:ext cx="5472609" cy="5637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800">
                <a:solidFill>
                  <a:schemeClr val="bg2"/>
                </a:solidFill>
                <a:latin typeface="Georgia" panose="02040502050405020303" pitchFamily="18" charset="0"/>
              </a:rPr>
              <a:t>www.guildfordbookfestival.co.uk</a:t>
            </a:r>
            <a:endParaRPr lang="en-GB" sz="2800" dirty="0">
              <a:solidFill>
                <a:schemeClr val="bg2"/>
              </a:solidFill>
              <a:latin typeface="Georgia" panose="02040502050405020303" pitchFamily="18" charset="0"/>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632" y="9059497"/>
            <a:ext cx="648072" cy="672683"/>
          </a:xfrm>
          <a:prstGeom prst="rect">
            <a:avLst/>
          </a:prstGeom>
        </p:spPr>
      </p:pic>
    </p:spTree>
    <p:extLst>
      <p:ext uri="{BB962C8B-B14F-4D97-AF65-F5344CB8AC3E}">
        <p14:creationId xmlns:p14="http://schemas.microsoft.com/office/powerpoint/2010/main" val="665949344"/>
      </p:ext>
    </p:extLst>
  </p:cSld>
  <p:clrMapOvr>
    <a:masterClrMapping/>
  </p:clrMapOvr>
</p:sld>
</file>

<file path=ppt/theme/theme1.xml><?xml version="1.0" encoding="utf-8"?>
<a:theme xmlns:a="http://schemas.openxmlformats.org/drawingml/2006/main" name="Office Theme">
  <a:themeElements>
    <a:clrScheme name="GBF">
      <a:dk1>
        <a:srgbClr val="00434D"/>
      </a:dk1>
      <a:lt1>
        <a:sysClr val="window" lastClr="FFFFFF"/>
      </a:lt1>
      <a:dk2>
        <a:srgbClr val="20A4B7"/>
      </a:dk2>
      <a:lt2>
        <a:srgbClr val="FFFFFF"/>
      </a:lt2>
      <a:accent1>
        <a:srgbClr val="EE782E"/>
      </a:accent1>
      <a:accent2>
        <a:srgbClr val="3FA748"/>
      </a:accent2>
      <a:accent3>
        <a:srgbClr val="069FAD"/>
      </a:accent3>
      <a:accent4>
        <a:srgbClr val="AE2076"/>
      </a:accent4>
      <a:accent5>
        <a:srgbClr val="7F7F7F"/>
      </a:accent5>
      <a:accent6>
        <a:srgbClr val="595959"/>
      </a:accent6>
      <a:hlink>
        <a:srgbClr val="3F3F3F"/>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GBF">
      <a:dk1>
        <a:srgbClr val="00434D"/>
      </a:dk1>
      <a:lt1>
        <a:sysClr val="window" lastClr="FFFFFF"/>
      </a:lt1>
      <a:dk2>
        <a:srgbClr val="20A4B7"/>
      </a:dk2>
      <a:lt2>
        <a:srgbClr val="FFFFFF"/>
      </a:lt2>
      <a:accent1>
        <a:srgbClr val="EE782E"/>
      </a:accent1>
      <a:accent2>
        <a:srgbClr val="3FA748"/>
      </a:accent2>
      <a:accent3>
        <a:srgbClr val="069FAD"/>
      </a:accent3>
      <a:accent4>
        <a:srgbClr val="AE2076"/>
      </a:accent4>
      <a:accent5>
        <a:srgbClr val="7F7F7F"/>
      </a:accent5>
      <a:accent6>
        <a:srgbClr val="595959"/>
      </a:accent6>
      <a:hlink>
        <a:srgbClr val="3F3F3F"/>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33512</TotalTime>
  <Words>1482</Words>
  <Application>Microsoft Macintosh PowerPoint</Application>
  <PresentationFormat>A4 Paper (210x297 mm)</PresentationFormat>
  <Paragraphs>163</Paragraphs>
  <Slides>13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Georgia</vt:lpstr>
      <vt:lpstr>Office Theme</vt:lpstr>
      <vt:lpstr>3_Office Theme</vt:lpstr>
      <vt:lpstr>Guildford Book Festival  SPONSORSHIP OPPORTUNITIES</vt:lpstr>
      <vt:lpstr>Supporting the 2022  Guildford Book Festival</vt:lpstr>
      <vt:lpstr>PowerPoint Presentation</vt:lpstr>
      <vt:lpstr>FESTIVAL OVERVIEW</vt:lpstr>
      <vt:lpstr>“Listening, learning, laughing. Literature both light and lofty. What's not to love about the Guildford Book Festival?”</vt:lpstr>
      <vt:lpstr>SPONSORSHIP PACKAGES</vt:lpstr>
      <vt:lpstr>“The team are great to work with and it's really good to get involved with our local community.”</vt:lpstr>
      <vt:lpstr>READERS’ DAY SPONSOR</vt:lpstr>
      <vt:lpstr>DIGITAL SPONSOR</vt:lpstr>
      <vt:lpstr>PowerPoint Presentation</vt:lpstr>
      <vt:lpstr>SCHOOLS SPONSOR</vt:lpstr>
      <vt:lpstr>THE CHILDREN’S FESTIVAL</vt:lpstr>
      <vt:lpstr>TAILOR-MADE PACKAGES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Parks</dc:creator>
  <cp:lastModifiedBy>Alexandra Andrews</cp:lastModifiedBy>
  <cp:revision>236</cp:revision>
  <cp:lastPrinted>2022-01-14T07:12:03Z</cp:lastPrinted>
  <dcterms:created xsi:type="dcterms:W3CDTF">2015-01-09T12:08:19Z</dcterms:created>
  <dcterms:modified xsi:type="dcterms:W3CDTF">2022-01-14T07:25:24Z</dcterms:modified>
</cp:coreProperties>
</file>